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84" r:id="rId3"/>
    <p:sldId id="392" r:id="rId4"/>
    <p:sldId id="616" r:id="rId5"/>
    <p:sldId id="385" r:id="rId6"/>
    <p:sldId id="386" r:id="rId7"/>
    <p:sldId id="387" r:id="rId8"/>
    <p:sldId id="389" r:id="rId9"/>
    <p:sldId id="388" r:id="rId10"/>
    <p:sldId id="391" r:id="rId11"/>
    <p:sldId id="617" r:id="rId12"/>
    <p:sldId id="393" r:id="rId13"/>
    <p:sldId id="620" r:id="rId14"/>
    <p:sldId id="622" r:id="rId15"/>
    <p:sldId id="621" r:id="rId16"/>
    <p:sldId id="619" r:id="rId17"/>
    <p:sldId id="38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50" userDrawn="1">
          <p15:clr>
            <a:srgbClr val="A4A3A4"/>
          </p15:clr>
        </p15:guide>
        <p15:guide id="2" pos="551" userDrawn="1">
          <p15:clr>
            <a:srgbClr val="A4A3A4"/>
          </p15:clr>
        </p15:guide>
        <p15:guide id="3" pos="7129" userDrawn="1">
          <p15:clr>
            <a:srgbClr val="A4A3A4"/>
          </p15:clr>
        </p15:guide>
        <p15:guide id="4" orient="horz" pos="3997" userDrawn="1">
          <p15:clr>
            <a:srgbClr val="A4A3A4"/>
          </p15:clr>
        </p15:guide>
        <p15:guide id="5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2F1"/>
    <a:srgbClr val="0B478F"/>
    <a:srgbClr val="F7F7F7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>
        <p:guide orient="horz" pos="550"/>
        <p:guide pos="551"/>
        <p:guide pos="7129"/>
        <p:guide orient="horz" pos="399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1523A-FF9D-4407-A282-DCE1F557A060}" type="datetimeFigureOut">
              <a:rPr lang="ru-RU" smtClean="0"/>
              <a:t>26.05.2026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7D2CB-4D2E-4DDA-B20F-1A1ED41F16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558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EB549-76D9-1FFA-AEEE-0359B0F84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043453B-4E2A-EDAE-A434-2A113B5DEA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CD63179-9DA3-BE9C-14BD-C5FADE834B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6BA159-2131-EC47-BDDF-5D52FDD117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7D2CB-4D2E-4DDA-B20F-1A1ED41F16A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99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1A039-4EDF-213F-A065-DB64AA878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970967E-A955-8C79-1DBD-5D21966BDA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3DEB5C1-6315-A1C5-2E0E-EADCBA825D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E66C50-28A8-1868-8170-A6A52C6148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7D2CB-4D2E-4DDA-B20F-1A1ED41F16A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120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2F5FA-1138-197A-29B7-B8144B2EF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9F32CC5-8F1E-0646-04CA-874D9B4C9F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95B0DB3-790A-094A-EB17-34E8E35BD2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9DD772-9ACC-A15B-9008-DF3FD14900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7D2CB-4D2E-4DDA-B20F-1A1ED41F16A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263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BBD75-ADC9-5486-0279-D70885DE5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AC09F63-3455-10A8-CB68-0990809EEF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E7B8776-B5CE-83F0-297B-8A40C23784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F4517C5-27B9-FF0D-F3D1-774A76E357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7D2CB-4D2E-4DDA-B20F-1A1ED41F16A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7341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4454C-C983-5852-255D-515209B33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A566F97-FF24-CA78-546E-207D944ADD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9C8E991-55FD-A154-6C3D-4C5F35E664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988D02-291E-3506-D576-93EBDEEAB2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7D2CB-4D2E-4DDA-B20F-1A1ED41F16A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360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EF16F-5DA0-9C1B-3606-28AAB8D63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DE1D2F4-D979-0513-F2EB-BCA5CB591B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30EAB82-C0E0-E907-B35D-77A5AF90FC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8EC724-58C9-B46D-1082-380BCB4187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7D2CB-4D2E-4DDA-B20F-1A1ED41F16A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853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8C6F5-E8EA-EC48-70C2-8F9AAF3D5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B68AD62-0547-FAFC-7B5C-6F6DF859BB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14B0F68-AAA8-F628-226A-6F19446650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689897-4278-2A1F-328E-CF5B2E087A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7D2CB-4D2E-4DDA-B20F-1A1ED41F16A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807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5C837-1D69-D434-27F2-976850D34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F3DB4EB-5C08-ECFF-75C0-F6E5F504E0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441A3AE-1EC5-828A-64B9-CE7835892F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250D64-EAFC-3BFF-8F3E-8FDE281776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7D2CB-4D2E-4DDA-B20F-1A1ED41F16A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830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16A89-81E2-3355-E9F7-14C3C6301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5133255-4922-166B-9E6E-1B3B8158A0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041D560-EFA8-BBFF-6301-626A70FD59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51C432-4992-EA6F-AF15-A78BE91FF1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7D2CB-4D2E-4DDA-B20F-1A1ED41F16A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745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F7D99-1A11-7FA9-F269-4CC6A4DF6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AB99995-BE14-EEFB-3B54-E56DAF6B18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11B4B1A-C27E-2376-6F4D-DE596B8D33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A53FDB-761D-68EE-AA55-B302FB3C4F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7D2CB-4D2E-4DDA-B20F-1A1ED41F16A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980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A634E-E00B-0DFD-975C-F87D798A9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511DF7B-15DD-BA61-76F6-A67C61952B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74B8723-FAD0-9C6A-1C4F-79CC4533F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D5CE56-8025-EC69-1C40-BE2858CE46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7D2CB-4D2E-4DDA-B20F-1A1ED41F16A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239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5E5D2-6C48-F398-3713-929D84D4C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82B0A50-9F57-9BCD-AA8E-D4E0714B25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8E48B16-5950-8753-A926-863B37ED2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FEBB35-9882-3B9A-B8B4-DB14D14667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7D2CB-4D2E-4DDA-B20F-1A1ED41F16A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7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816E7-A34C-1AB6-66D2-D31C0B031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175A0C7-E69F-B012-F1B4-5734407385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7B0DBB3-51B2-6548-387E-F14302A500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8B62CA-F52A-C2E5-9C38-E02A3FC368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7D2CB-4D2E-4DDA-B20F-1A1ED41F16A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551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AA423-3C9D-418E-CD5A-BE9CA1E9E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0B65014-C683-A5C8-B988-C73A4C0CAD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575756C-478C-A967-522B-D215D94429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E2796D0-B2CA-6403-D0BB-DBB5B25D39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7D2CB-4D2E-4DDA-B20F-1A1ED41F16A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943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1F398-F167-9E2C-443F-4A1E72B12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7B085D9-50F4-0331-77D6-2CFA54FC27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D49ECA6-E0C2-FC6D-3DFB-F112193300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B2317D-74D7-83EF-F05B-BD7FA4CDE9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7D2CB-4D2E-4DDA-B20F-1A1ED41F16A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57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103A2-A9BD-5120-FD6E-23B1F7316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725243-1504-EA09-CBC3-5DEB38F62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57552D-40B8-B16F-2A5D-7AF8B0C2E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E053F-649F-1C76-B72C-6BE75C99F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336DB2-9437-288F-980E-6ECFBFFD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35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9BE844-BB9C-51FA-64C4-0B916DF16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3F3FC9-CCB8-D1E8-F76F-C78BAA760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E3C5C-C4D1-0494-C4BA-8C7BBF512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89867B-5395-6C17-24C8-9E63ADA6A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E2FB5A-CBE0-C4D9-DF67-2E463E2F9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694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E4192D-E69F-32AC-D8AE-9A9BAA2BD3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11C849-2B8B-98B3-DB90-C5D9F1ABD5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E9582B-C242-B698-A2BC-9FFCFF8F2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CF1089-BFE1-D8E2-545A-534587A3E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7AC5D8-4BB0-FEA3-6D86-618CE1B65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434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D4FD4F-A623-F3E6-760B-4B25D408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BFFE5E-C902-C3FA-ED25-0C5C25564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567BE3-868E-B4F4-D8A1-B62BE2BB2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04F5BB-FDF8-310A-00E3-C9D4BC18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980096-152B-600C-91C5-248DAF8E0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737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2FABB-9D07-B72F-AF9D-5E648E6A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FE7EA3-C188-DEF5-4041-5957813E4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0F9A0F-BDF5-C62D-346E-0E68FBB29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0B572C-973F-332C-E321-E49D1DB14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F84163-3BE3-87A4-CCB0-F26F9FD9D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369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5794A-52A0-9208-30DF-E61A6A7FA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7B8941-85B5-9F6A-A624-2531EB7F1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0521FB-276C-8ED5-C2EB-102380357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D10A77-55C1-7316-8F49-7C58C75EA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128FB9-D5E2-EB37-2DED-5A8175585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85DA02-EFF8-0436-5BDA-C08ABAAF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064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D2B228-C767-9B96-BCD4-B0751AF1B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54A4C6-5540-3059-3805-64D555A69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7A49D2-182D-24C3-84E2-B40F92DC4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1730CA-F6FD-E2F0-7C97-135CFFFF5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EE21FC0-28C2-D753-EC56-8A88358171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7433B-314D-978F-C92A-9B40CC36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4A0205-6443-A59E-90C1-91ECCE088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FE0813-27CB-3822-3ED1-BD2902C11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94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5936D-8160-95DE-CFFA-EC6FA8A3F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3055559-EA0F-C1BD-0325-8047C8857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B3A6DD1-131F-D104-B26F-CB38F7F0A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43D69E-C4A2-0AD1-465F-4430F9F22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420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44D67A-2227-49DE-EB98-A164D342D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593356-CC82-78B6-5D32-465A06908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9A548E-CF93-A7EB-AA89-C992C638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485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B4405-1318-B578-0FE2-BF809417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988E3D-36B6-01FA-A699-393C414A1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10311B-EBB8-D21F-629E-38FA9D09E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BF817E-0225-36D2-6829-429D462D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A90E0C-DA61-5D9B-4E71-6732A6111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75AA60-EF5A-BBBB-BFE2-495FD92AD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859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00D104-8950-C503-A7FF-4A14FE7C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39057AF-73C7-6E55-0E37-A2577F35E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642CEE-F518-E47F-C20C-900056700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A8B1C5-89AB-2678-4AFC-B0C410A05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26.05.2026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CABDB4-7A3E-E555-E862-E325C47BA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26851F-BA27-B010-ED4D-E1775DC54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540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8AE6E-6B8E-68E9-EDF3-12CB75320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208C87-9B2A-41E2-CFFA-5B3857D52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4BBFBC-503C-29F2-0A99-138E5D9D02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629193-CFE6-4872-9A47-3A09CA9F8C58}" type="datetimeFigureOut">
              <a:rPr lang="ru-RU" smtClean="0"/>
              <a:t>26.05.2026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87E572-BFBE-E0E1-EE20-F4A1DE11E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B0C1F8-B5D0-8EA5-C829-35C4BD213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97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europos.group/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hyperlink" Target="https://europos.group/" TargetMode="Externa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hyperlink" Target="https://europos.group/" TargetMode="Externa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jpeg"/><Relationship Id="rId7" Type="http://schemas.openxmlformats.org/officeDocument/2006/relationships/hyperlink" Target="https://europos.group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europos.group/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uropos.group/" TargetMode="Externa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полка, еда, диспле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AB96C58-EE18-3338-025F-1C9412E4AF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07736" y="1996392"/>
            <a:ext cx="5688240" cy="4865247"/>
          </a:xfrm>
          <a:prstGeom prst="rect">
            <a:avLst/>
          </a:prstGeom>
        </p:spPr>
      </p:pic>
      <p:pic>
        <p:nvPicPr>
          <p:cNvPr id="5" name="Рисунок 4" descr="Изображение выглядит как диаграмма, Технический чертеж, дизайн">
            <a:extLst>
              <a:ext uri="{FF2B5EF4-FFF2-40B4-BE49-F238E27FC236}">
                <a16:creationId xmlns:a16="http://schemas.microsoft.com/office/drawing/2014/main" id="{04C7BFEA-E2C4-83E3-A4A4-AD995749BE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65761" y="2425840"/>
            <a:ext cx="6161761" cy="3973445"/>
          </a:xfrm>
          <a:prstGeom prst="rect">
            <a:avLst/>
          </a:prstGeom>
        </p:spPr>
      </p:pic>
      <p:pic>
        <p:nvPicPr>
          <p:cNvPr id="9" name="Рисунок 8" descr="Изображение выглядит как Шрифт, текст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E47F6161-2C8D-A36D-1C6B-C86E41EA64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9830" y="871870"/>
            <a:ext cx="2085740" cy="6173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AECA9F-3D70-907C-5955-FEC9C365728C}"/>
              </a:ext>
            </a:extLst>
          </p:cNvPr>
          <p:cNvSpPr txBox="1"/>
          <p:nvPr/>
        </p:nvSpPr>
        <p:spPr>
          <a:xfrm>
            <a:off x="751626" y="663809"/>
            <a:ext cx="6004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Гравитационные контейнеры</a:t>
            </a:r>
            <a:endParaRPr lang="en-US" sz="4000" dirty="0">
              <a:solidFill>
                <a:schemeClr val="bg1"/>
              </a:solidFill>
              <a:latin typeface="Montserrat ExtraBold" panose="000009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 Box 2">
            <a:hlinkClick r:id="rId5"/>
            <a:extLst>
              <a:ext uri="{FF2B5EF4-FFF2-40B4-BE49-F238E27FC236}">
                <a16:creationId xmlns:a16="http://schemas.microsoft.com/office/drawing/2014/main" id="{3486103E-2A38-7ED1-F827-9B46B113F277}"/>
              </a:ext>
            </a:extLst>
          </p:cNvPr>
          <p:cNvSpPr txBox="1">
            <a:spLocks/>
          </p:cNvSpPr>
          <p:nvPr/>
        </p:nvSpPr>
        <p:spPr bwMode="auto">
          <a:xfrm>
            <a:off x="839788" y="6171331"/>
            <a:ext cx="127919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b="1" dirty="0">
                <a:solidFill>
                  <a:schemeClr val="bg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EUROPOS.GROUP</a:t>
            </a:r>
            <a:endParaRPr lang="x-none" altLang="x-none" sz="1000" b="1" dirty="0">
              <a:solidFill>
                <a:schemeClr val="bg1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8F47CEA2-BA60-31FA-296D-180C71F1F4C1}"/>
              </a:ext>
            </a:extLst>
          </p:cNvPr>
          <p:cNvSpPr txBox="1">
            <a:spLocks/>
          </p:cNvSpPr>
          <p:nvPr/>
        </p:nvSpPr>
        <p:spPr bwMode="auto">
          <a:xfrm>
            <a:off x="2467463" y="6171331"/>
            <a:ext cx="104128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b="1" dirty="0">
                <a:solidFill>
                  <a:schemeClr val="bg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b="1" dirty="0">
              <a:solidFill>
                <a:schemeClr val="bg1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165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DF4B3-C225-0C44-C0EB-E33F4A484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CEAA55D-79CB-9E97-92CF-A5E2ACABEED0}"/>
              </a:ext>
            </a:extLst>
          </p:cNvPr>
          <p:cNvGrpSpPr/>
          <p:nvPr/>
        </p:nvGrpSpPr>
        <p:grpSpPr>
          <a:xfrm>
            <a:off x="324290" y="6489543"/>
            <a:ext cx="11631768" cy="239612"/>
            <a:chOff x="832181" y="6292302"/>
            <a:chExt cx="10517006" cy="239612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6C5F7B7C-E31D-B565-562E-893AF770BF29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11" name="Text Box 2">
              <a:hlinkClick r:id="rId3"/>
              <a:extLst>
                <a:ext uri="{FF2B5EF4-FFF2-40B4-BE49-F238E27FC236}">
                  <a16:creationId xmlns:a16="http://schemas.microsoft.com/office/drawing/2014/main" id="{1F5849D7-8EE1-939B-09D2-A5258E4F5D7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12" name="Text Box 2">
            <a:extLst>
              <a:ext uri="{FF2B5EF4-FFF2-40B4-BE49-F238E27FC236}">
                <a16:creationId xmlns:a16="http://schemas.microsoft.com/office/drawing/2014/main" id="{582500A2-81EE-6E5B-1759-4CE5B657FE67}"/>
              </a:ext>
            </a:extLst>
          </p:cNvPr>
          <p:cNvSpPr txBox="1">
            <a:spLocks/>
          </p:cNvSpPr>
          <p:nvPr/>
        </p:nvSpPr>
        <p:spPr bwMode="auto">
          <a:xfrm>
            <a:off x="2128575" y="6495948"/>
            <a:ext cx="179410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0AAFC2-FC29-B7CE-48EC-4430EC54AC41}"/>
              </a:ext>
            </a:extLst>
          </p:cNvPr>
          <p:cNvSpPr txBox="1"/>
          <p:nvPr/>
        </p:nvSpPr>
        <p:spPr>
          <a:xfrm>
            <a:off x="7864497" y="334059"/>
            <a:ext cx="4239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Гравитационные контейнеры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5F6FCBB9-2078-2B56-CA83-0CF67F0F1013}"/>
              </a:ext>
            </a:extLst>
          </p:cNvPr>
          <p:cNvCxnSpPr>
            <a:cxnSpLocks/>
          </p:cNvCxnSpPr>
          <p:nvPr/>
        </p:nvCxnSpPr>
        <p:spPr>
          <a:xfrm>
            <a:off x="7952014" y="751122"/>
            <a:ext cx="4239986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75F9547-68F1-DEAC-1079-B8A214F27958}"/>
              </a:ext>
            </a:extLst>
          </p:cNvPr>
          <p:cNvSpPr txBox="1"/>
          <p:nvPr/>
        </p:nvSpPr>
        <p:spPr>
          <a:xfrm>
            <a:off x="337417" y="363383"/>
            <a:ext cx="8400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«Демонстрационный» фронт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04D3C8-1C96-4BE8-0BC3-43FB638C9799}"/>
              </a:ext>
            </a:extLst>
          </p:cNvPr>
          <p:cNvSpPr txBox="1"/>
          <p:nvPr/>
        </p:nvSpPr>
        <p:spPr>
          <a:xfrm>
            <a:off x="219755" y="965518"/>
            <a:ext cx="955514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dirty="0"/>
              <a:t>Обеспечивает отличную презентацию продукта вне зависимости от наполнения контейнера.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994C907-EC53-4629-A20A-E8E261A739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500" t="-8743" r="-36415" b="-4867"/>
          <a:stretch/>
        </p:blipFill>
        <p:spPr>
          <a:xfrm>
            <a:off x="7962057" y="1449424"/>
            <a:ext cx="3142800" cy="4190400"/>
          </a:xfrm>
          <a:prstGeom prst="round2Same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1701213-2401-49F5-8887-056D7F55BF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75" t="-7719" r="-58026" b="-5049"/>
          <a:stretch/>
        </p:blipFill>
        <p:spPr>
          <a:xfrm>
            <a:off x="6024730" y="1449424"/>
            <a:ext cx="3142800" cy="4190400"/>
          </a:xfrm>
          <a:prstGeom prst="round2SameRect">
            <a:avLst/>
          </a:prstGeom>
        </p:spPr>
      </p:pic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A907D565-0101-45D2-9772-220CC96AFF1A}"/>
              </a:ext>
            </a:extLst>
          </p:cNvPr>
          <p:cNvCxnSpPr/>
          <p:nvPr/>
        </p:nvCxnSpPr>
        <p:spPr>
          <a:xfrm>
            <a:off x="7861656" y="2439593"/>
            <a:ext cx="7233" cy="901306"/>
          </a:xfrm>
          <a:prstGeom prst="straightConnector1">
            <a:avLst/>
          </a:prstGeom>
          <a:ln w="28575">
            <a:solidFill>
              <a:srgbClr val="D6101B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5D30430-64FF-4660-942F-4CDC50EB009F}"/>
              </a:ext>
            </a:extLst>
          </p:cNvPr>
          <p:cNvSpPr txBox="1"/>
          <p:nvPr/>
        </p:nvSpPr>
        <p:spPr>
          <a:xfrm>
            <a:off x="350034" y="5528329"/>
            <a:ext cx="492897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Продукт внутри «демонстрационного" фронта может быть легко перемещён в основной отсек (для обновления или распродажи)</a:t>
            </a:r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A38EFB-6903-48A7-8CA1-90085DB81378}"/>
              </a:ext>
            </a:extLst>
          </p:cNvPr>
          <p:cNvSpPr txBox="1"/>
          <p:nvPr/>
        </p:nvSpPr>
        <p:spPr>
          <a:xfrm>
            <a:off x="6406125" y="5915600"/>
            <a:ext cx="3816262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Принцип работы фронта</a:t>
            </a:r>
            <a:endParaRPr lang="ru-RU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7BA7515-9FC0-49CF-A012-354592BF7E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27" t="-5075" r="-35671" b="-5429"/>
          <a:stretch/>
        </p:blipFill>
        <p:spPr>
          <a:xfrm>
            <a:off x="940301" y="1343779"/>
            <a:ext cx="3239159" cy="4205441"/>
          </a:xfrm>
          <a:prstGeom prst="round2SameRect">
            <a:avLst/>
          </a:prstGeom>
        </p:spPr>
      </p:pic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237E50F5-0D04-425D-9ECE-89D50AD6BBDA}"/>
              </a:ext>
            </a:extLst>
          </p:cNvPr>
          <p:cNvCxnSpPr>
            <a:cxnSpLocks/>
          </p:cNvCxnSpPr>
          <p:nvPr/>
        </p:nvCxnSpPr>
        <p:spPr>
          <a:xfrm flipV="1">
            <a:off x="3401620" y="1786095"/>
            <a:ext cx="589" cy="712627"/>
          </a:xfrm>
          <a:prstGeom prst="straightConnector1">
            <a:avLst/>
          </a:prstGeom>
          <a:ln w="28575">
            <a:solidFill>
              <a:srgbClr val="D6101B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CC43EA17-34B6-49F4-942F-B49E586CAAB0}"/>
              </a:ext>
            </a:extLst>
          </p:cNvPr>
          <p:cNvCxnSpPr/>
          <p:nvPr/>
        </p:nvCxnSpPr>
        <p:spPr>
          <a:xfrm>
            <a:off x="10059793" y="2439593"/>
            <a:ext cx="7233" cy="901306"/>
          </a:xfrm>
          <a:prstGeom prst="straightConnector1">
            <a:avLst/>
          </a:prstGeom>
          <a:ln w="28575">
            <a:solidFill>
              <a:srgbClr val="D6101B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420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8CB0A-C7C2-BCC7-E8EE-3CD44F49D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F6F3614-575C-D0FE-4EAA-279C1AA4E835}"/>
              </a:ext>
            </a:extLst>
          </p:cNvPr>
          <p:cNvGrpSpPr/>
          <p:nvPr/>
        </p:nvGrpSpPr>
        <p:grpSpPr>
          <a:xfrm>
            <a:off x="324290" y="6489543"/>
            <a:ext cx="11631768" cy="239612"/>
            <a:chOff x="832181" y="6292302"/>
            <a:chExt cx="10517006" cy="239612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0F0D3D61-0EF8-1D40-5102-D44CA541FE4A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11" name="Text Box 2">
              <a:hlinkClick r:id="rId3"/>
              <a:extLst>
                <a:ext uri="{FF2B5EF4-FFF2-40B4-BE49-F238E27FC236}">
                  <a16:creationId xmlns:a16="http://schemas.microsoft.com/office/drawing/2014/main" id="{F5E28509-7FDF-3427-B73E-C21D5AEDA9A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12" name="Text Box 2">
            <a:extLst>
              <a:ext uri="{FF2B5EF4-FFF2-40B4-BE49-F238E27FC236}">
                <a16:creationId xmlns:a16="http://schemas.microsoft.com/office/drawing/2014/main" id="{D2946DE3-99F4-919F-68B9-BD9CDCB7B8E5}"/>
              </a:ext>
            </a:extLst>
          </p:cNvPr>
          <p:cNvSpPr txBox="1">
            <a:spLocks/>
          </p:cNvSpPr>
          <p:nvPr/>
        </p:nvSpPr>
        <p:spPr bwMode="auto">
          <a:xfrm>
            <a:off x="2128575" y="6495948"/>
            <a:ext cx="179410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ADB924-7066-56A7-8859-8B2D6F0AD33C}"/>
              </a:ext>
            </a:extLst>
          </p:cNvPr>
          <p:cNvSpPr txBox="1"/>
          <p:nvPr/>
        </p:nvSpPr>
        <p:spPr>
          <a:xfrm>
            <a:off x="7864497" y="334059"/>
            <a:ext cx="4239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Гравитационные контейнеры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8079D69-9AB7-6622-2186-1117E04D1E89}"/>
              </a:ext>
            </a:extLst>
          </p:cNvPr>
          <p:cNvCxnSpPr>
            <a:cxnSpLocks/>
          </p:cNvCxnSpPr>
          <p:nvPr/>
        </p:nvCxnSpPr>
        <p:spPr>
          <a:xfrm>
            <a:off x="7952014" y="751122"/>
            <a:ext cx="4239986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8395102-8E1B-F14A-302D-69BCB08D9D42}"/>
              </a:ext>
            </a:extLst>
          </p:cNvPr>
          <p:cNvSpPr txBox="1"/>
          <p:nvPr/>
        </p:nvSpPr>
        <p:spPr>
          <a:xfrm>
            <a:off x="337418" y="363383"/>
            <a:ext cx="66421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b="1" dirty="0">
                <a:solidFill>
                  <a:srgbClr val="0B478F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Габаритные размеры</a:t>
            </a:r>
            <a:endParaRPr lang="ru-RU" sz="3800" b="1" dirty="0">
              <a:solidFill>
                <a:schemeClr val="accent1"/>
              </a:solidFill>
              <a:latin typeface="Montserrat ExtraBold" panose="000009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9BF2463-8E8F-82EF-D85B-E7D4489439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296" r="32500"/>
          <a:stretch>
            <a:fillRect/>
          </a:stretch>
        </p:blipFill>
        <p:spPr>
          <a:xfrm>
            <a:off x="337418" y="1346677"/>
            <a:ext cx="5324592" cy="4700172"/>
          </a:xfrm>
          <a:prstGeom prst="round2SameRect">
            <a:avLst/>
          </a:prstGeom>
        </p:spPr>
      </p:pic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2681F600-EF74-440E-8FC8-5432BBE4B5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827460"/>
              </p:ext>
            </p:extLst>
          </p:nvPr>
        </p:nvGraphicFramePr>
        <p:xfrm>
          <a:off x="6051691" y="5426746"/>
          <a:ext cx="5758582" cy="620103"/>
        </p:xfrm>
        <a:graphic>
          <a:graphicData uri="http://schemas.openxmlformats.org/drawingml/2006/table">
            <a:tbl>
              <a:tblPr firstRow="1" bandRow="1"/>
              <a:tblGrid>
                <a:gridCol w="1481889">
                  <a:extLst>
                    <a:ext uri="{9D8B030D-6E8A-4147-A177-3AD203B41FA5}">
                      <a16:colId xmlns:a16="http://schemas.microsoft.com/office/drawing/2014/main" val="759326489"/>
                    </a:ext>
                  </a:extLst>
                </a:gridCol>
                <a:gridCol w="4276693">
                  <a:extLst>
                    <a:ext uri="{9D8B030D-6E8A-4147-A177-3AD203B41FA5}">
                      <a16:colId xmlns:a16="http://schemas.microsoft.com/office/drawing/2014/main" val="1838121158"/>
                    </a:ext>
                  </a:extLst>
                </a:gridCol>
              </a:tblGrid>
              <a:tr h="1986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chemeClr val="bg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Артикул</a:t>
                      </a:r>
                    </a:p>
                  </a:txBody>
                  <a:tcPr marR="108000" marT="0" marB="0" anchor="ctr">
                    <a:lnL w="12700" cmpd="sng">
                      <a:solidFill>
                        <a:srgbClr val="CAC7CA"/>
                      </a:solidFill>
                    </a:lnL>
                    <a:lnR w="12700" cmpd="sng">
                      <a:solidFill>
                        <a:srgbClr val="CAC7CA"/>
                      </a:solidFill>
                    </a:lnR>
                    <a:lnT w="12700" cmpd="sng">
                      <a:solidFill>
                        <a:srgbClr val="CAC7CA"/>
                      </a:solidFill>
                    </a:lnT>
                    <a:lnB w="25400" cap="flat" cmpd="sng" algn="ctr">
                      <a:solidFill>
                        <a:srgbClr val="CAC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EB1B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chemeClr val="bg2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Наименование</a:t>
                      </a:r>
                    </a:p>
                  </a:txBody>
                  <a:tcPr marR="108000" marT="0" marB="0" anchor="ctr">
                    <a:lnL w="12700" cmpd="sng">
                      <a:solidFill>
                        <a:srgbClr val="CAC7CA"/>
                      </a:solidFill>
                    </a:lnL>
                    <a:lnR w="12700" cmpd="sng">
                      <a:solidFill>
                        <a:srgbClr val="CAC7CA"/>
                      </a:solidFill>
                    </a:lnR>
                    <a:lnT w="12700" cmpd="sng">
                      <a:solidFill>
                        <a:srgbClr val="CAC7CA"/>
                      </a:solidFill>
                    </a:lnT>
                    <a:lnB w="25400" cmpd="sng">
                      <a:solidFill>
                        <a:srgbClr val="CAC7C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EB1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085403"/>
                  </a:ext>
                </a:extLst>
              </a:tr>
              <a:tr h="2086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 rtl="0" fontAlgn="ctr"/>
                      <a:r>
                        <a:rPr lang="ru-RU" sz="1000" b="1" i="0" u="none" strike="noStrike" cap="none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710161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rgbClr val="CAC7CA"/>
                      </a:solidFill>
                    </a:lnL>
                    <a:lnR w="12700" cmpd="sng">
                      <a:solidFill>
                        <a:srgbClr val="CAC7CA"/>
                      </a:solidFill>
                    </a:lnR>
                    <a:lnT w="25400" cap="flat" cmpd="sng" algn="ctr">
                      <a:solidFill>
                        <a:srgbClr val="CAC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C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C7C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 rtl="0" fontAlgn="ctr"/>
                      <a:r>
                        <a:rPr lang="ru-RU" sz="1000" b="0" i="0" u="none" strike="noStrike" cap="none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Гравитационный контейнер 19,5 л 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rgbClr val="CAC7CA"/>
                      </a:solidFill>
                    </a:lnL>
                    <a:lnR w="12700" cmpd="sng">
                      <a:solidFill>
                        <a:srgbClr val="CAC7CA"/>
                      </a:solidFill>
                    </a:lnR>
                    <a:lnT w="25400" cmpd="sng">
                      <a:solidFill>
                        <a:srgbClr val="CAC7CA"/>
                      </a:solidFill>
                    </a:lnT>
                    <a:lnB w="12700" cmpd="sng">
                      <a:solidFill>
                        <a:srgbClr val="CAC7C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C7C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803162"/>
                  </a:ext>
                </a:extLst>
              </a:tr>
              <a:tr h="2127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 rtl="0" fontAlgn="ctr"/>
                      <a:r>
                        <a:rPr lang="ru-RU" sz="1000" b="1" i="0" u="none" strike="noStrike" cap="none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710160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rgbClr val="CAC7CA"/>
                      </a:solidFill>
                    </a:lnL>
                    <a:lnR w="12700" cmpd="sng">
                      <a:solidFill>
                        <a:srgbClr val="CAC7CA"/>
                      </a:solidFill>
                    </a:lnR>
                    <a:lnT w="12700" cap="flat" cmpd="sng" algn="ctr">
                      <a:solidFill>
                        <a:srgbClr val="CAC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AC7C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cap="none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Гравитационный контейнер 12,5 л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rgbClr val="CAC7CA"/>
                      </a:solidFill>
                    </a:lnL>
                    <a:lnR w="12700" cmpd="sng">
                      <a:solidFill>
                        <a:srgbClr val="CAC7CA"/>
                      </a:solidFill>
                    </a:lnR>
                    <a:lnT w="12700" cmpd="sng">
                      <a:solidFill>
                        <a:srgbClr val="CAC7CA"/>
                      </a:solidFill>
                    </a:lnT>
                    <a:lnB w="12700" cmpd="sng">
                      <a:solidFill>
                        <a:srgbClr val="CAC7C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7421440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7E10B91-D07D-41C2-9EB8-9E57B6330F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8" t="9632" r="10754" b="9611"/>
          <a:stretch/>
        </p:blipFill>
        <p:spPr>
          <a:xfrm>
            <a:off x="9063895" y="1098450"/>
            <a:ext cx="2693525" cy="42703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F5360AD-F3D5-4455-8324-4B1747DB35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3" t="15417" r="12153" b="15189"/>
          <a:stretch/>
        </p:blipFill>
        <p:spPr>
          <a:xfrm>
            <a:off x="6096000" y="1409755"/>
            <a:ext cx="2875767" cy="390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0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4AFB6-1F99-5D2C-2967-2419BA54A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66572FA-DD54-E949-C83A-41659BADB43A}"/>
              </a:ext>
            </a:extLst>
          </p:cNvPr>
          <p:cNvGrpSpPr/>
          <p:nvPr/>
        </p:nvGrpSpPr>
        <p:grpSpPr>
          <a:xfrm>
            <a:off x="324290" y="6489543"/>
            <a:ext cx="11631768" cy="239612"/>
            <a:chOff x="832181" y="6292302"/>
            <a:chExt cx="10517006" cy="239612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77DC783A-D9B6-EF1F-2E05-BBDD237ACAF8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11" name="Text Box 2">
              <a:hlinkClick r:id="rId3"/>
              <a:extLst>
                <a:ext uri="{FF2B5EF4-FFF2-40B4-BE49-F238E27FC236}">
                  <a16:creationId xmlns:a16="http://schemas.microsoft.com/office/drawing/2014/main" id="{6FE583B7-65BC-7828-85B6-707C85B632E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12" name="Text Box 2">
            <a:extLst>
              <a:ext uri="{FF2B5EF4-FFF2-40B4-BE49-F238E27FC236}">
                <a16:creationId xmlns:a16="http://schemas.microsoft.com/office/drawing/2014/main" id="{1F163D96-CB53-CC78-5481-33C11FF7D759}"/>
              </a:ext>
            </a:extLst>
          </p:cNvPr>
          <p:cNvSpPr txBox="1">
            <a:spLocks/>
          </p:cNvSpPr>
          <p:nvPr/>
        </p:nvSpPr>
        <p:spPr bwMode="auto">
          <a:xfrm>
            <a:off x="2128575" y="6495948"/>
            <a:ext cx="179410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pic>
        <p:nvPicPr>
          <p:cNvPr id="7" name="Рисунок 6" descr="Изображение выглядит как в помещении, полка, Набор специй, Стеллаж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E4FA4B3-08CC-618E-74CF-6B8F13EC6A8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46" y="2259948"/>
            <a:ext cx="4906882" cy="3998009"/>
          </a:xfrm>
          <a:prstGeom prst="rect">
            <a:avLst/>
          </a:prstGeom>
        </p:spPr>
      </p:pic>
      <p:pic>
        <p:nvPicPr>
          <p:cNvPr id="8" name="Рисунок 7" descr="Изображение выглядит как свеча, в помещении, деревянный, све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86A3E6C-5F08-3A02-C0B1-90C1D6ACC6A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6786" y="2424533"/>
            <a:ext cx="3169272" cy="3586479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еда, полка, диспле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55BCA43-675F-7BFD-D939-5AA40470116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1590" y="2259948"/>
            <a:ext cx="2239546" cy="39355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BC92EE-3F76-9A71-FDEA-9ACEFB0B92BA}"/>
              </a:ext>
            </a:extLst>
          </p:cNvPr>
          <p:cNvSpPr txBox="1"/>
          <p:nvPr/>
        </p:nvSpPr>
        <p:spPr>
          <a:xfrm>
            <a:off x="7864497" y="334059"/>
            <a:ext cx="4239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Гравитационные контейнеры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D6FAC5B6-A3D6-939C-BDD2-BF0A043C1568}"/>
              </a:ext>
            </a:extLst>
          </p:cNvPr>
          <p:cNvCxnSpPr>
            <a:cxnSpLocks/>
          </p:cNvCxnSpPr>
          <p:nvPr/>
        </p:nvCxnSpPr>
        <p:spPr>
          <a:xfrm>
            <a:off x="7952014" y="751122"/>
            <a:ext cx="4239986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5AB65B9-144E-51CD-A2C4-E88500ACA92C}"/>
              </a:ext>
            </a:extLst>
          </p:cNvPr>
          <p:cNvSpPr txBox="1"/>
          <p:nvPr/>
        </p:nvSpPr>
        <p:spPr>
          <a:xfrm>
            <a:off x="337418" y="363383"/>
            <a:ext cx="66421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b="1" dirty="0">
                <a:solidFill>
                  <a:srgbClr val="0B478F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Различные решения по креплению и установке</a:t>
            </a:r>
            <a:endParaRPr lang="ru-RU" sz="3800" b="1" dirty="0">
              <a:solidFill>
                <a:schemeClr val="accent1"/>
              </a:solidFill>
              <a:latin typeface="Montserrat ExtraBold" panose="000009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F4AFD5-2CDA-E653-C0C2-502E9AAACC43}"/>
              </a:ext>
            </a:extLst>
          </p:cNvPr>
          <p:cNvSpPr txBox="1"/>
          <p:nvPr/>
        </p:nvSpPr>
        <p:spPr>
          <a:xfrm>
            <a:off x="337418" y="1636320"/>
            <a:ext cx="538770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 dirty="0"/>
              <a:t>Стеллажные решения для разных продуктовых групп</a:t>
            </a:r>
          </a:p>
        </p:txBody>
      </p:sp>
    </p:spTree>
    <p:extLst>
      <p:ext uri="{BB962C8B-B14F-4D97-AF65-F5344CB8AC3E}">
        <p14:creationId xmlns:p14="http://schemas.microsoft.com/office/powerpoint/2010/main" val="146393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83A40-01A3-1AB6-5C0B-5B2DC2FFE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03F8D91-F2F4-4A78-5ED6-9ACCDF86CC26}"/>
              </a:ext>
            </a:extLst>
          </p:cNvPr>
          <p:cNvGrpSpPr/>
          <p:nvPr/>
        </p:nvGrpSpPr>
        <p:grpSpPr>
          <a:xfrm>
            <a:off x="324290" y="6489543"/>
            <a:ext cx="11631768" cy="239612"/>
            <a:chOff x="832181" y="6292302"/>
            <a:chExt cx="10517006" cy="239612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10E7DD8F-6830-EDFB-FE2D-052F687DA00C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11" name="Text Box 2">
              <a:hlinkClick r:id="rId3"/>
              <a:extLst>
                <a:ext uri="{FF2B5EF4-FFF2-40B4-BE49-F238E27FC236}">
                  <a16:creationId xmlns:a16="http://schemas.microsoft.com/office/drawing/2014/main" id="{287FA755-FD97-D150-589D-0461D9C70A6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12" name="Text Box 2">
            <a:extLst>
              <a:ext uri="{FF2B5EF4-FFF2-40B4-BE49-F238E27FC236}">
                <a16:creationId xmlns:a16="http://schemas.microsoft.com/office/drawing/2014/main" id="{34C14ADF-B108-41AD-5186-7FDB3D427C35}"/>
              </a:ext>
            </a:extLst>
          </p:cNvPr>
          <p:cNvSpPr txBox="1">
            <a:spLocks/>
          </p:cNvSpPr>
          <p:nvPr/>
        </p:nvSpPr>
        <p:spPr bwMode="auto">
          <a:xfrm>
            <a:off x="2128575" y="6495948"/>
            <a:ext cx="179410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329CF74-B437-113C-77A7-6A1FFCB27E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7418" y="1417087"/>
            <a:ext cx="3606647" cy="4495460"/>
          </a:xfrm>
          <a:prstGeom prst="round2SameRect">
            <a:avLst>
              <a:gd name="adj1" fmla="val 11157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B10BA8A0-A8D5-5606-C84C-92088D3C9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78680" y="1417087"/>
            <a:ext cx="3606647" cy="4513748"/>
          </a:xfrm>
          <a:prstGeom prst="round2SameRect">
            <a:avLst>
              <a:gd name="adj1" fmla="val 11157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DF6C8BCA-8CF6-FF34-F726-8BFE82BD29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19942" y="1417086"/>
            <a:ext cx="3449032" cy="4513748"/>
          </a:xfrm>
          <a:prstGeom prst="round2SameRect">
            <a:avLst>
              <a:gd name="adj1" fmla="val 11157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AB40DC-0EF3-E415-1816-13ECB73BD62D}"/>
              </a:ext>
            </a:extLst>
          </p:cNvPr>
          <p:cNvSpPr txBox="1"/>
          <p:nvPr/>
        </p:nvSpPr>
        <p:spPr>
          <a:xfrm>
            <a:off x="7864497" y="334059"/>
            <a:ext cx="4239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Гравитационные контейнеры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1BA7F268-61B4-DAC4-8055-568C897A905F}"/>
              </a:ext>
            </a:extLst>
          </p:cNvPr>
          <p:cNvCxnSpPr>
            <a:cxnSpLocks/>
          </p:cNvCxnSpPr>
          <p:nvPr/>
        </p:nvCxnSpPr>
        <p:spPr>
          <a:xfrm>
            <a:off x="7952014" y="751122"/>
            <a:ext cx="4239986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C5BF36D-D51F-0251-7146-552FCD1F66BB}"/>
              </a:ext>
            </a:extLst>
          </p:cNvPr>
          <p:cNvSpPr txBox="1"/>
          <p:nvPr/>
        </p:nvSpPr>
        <p:spPr>
          <a:xfrm>
            <a:off x="337418" y="363383"/>
            <a:ext cx="50962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b="1" dirty="0">
                <a:solidFill>
                  <a:srgbClr val="0B478F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Живые примеры</a:t>
            </a:r>
            <a:endParaRPr lang="ru-RU" sz="3800" b="1" dirty="0">
              <a:solidFill>
                <a:schemeClr val="accent1"/>
              </a:solidFill>
              <a:latin typeface="Montserrat ExtraBold" panose="000009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230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8C550-23DC-ED21-A029-53E21DA5A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95B25DD-1E07-55C4-3A5E-DB998D9C045F}"/>
              </a:ext>
            </a:extLst>
          </p:cNvPr>
          <p:cNvGrpSpPr/>
          <p:nvPr/>
        </p:nvGrpSpPr>
        <p:grpSpPr>
          <a:xfrm>
            <a:off x="324290" y="6489543"/>
            <a:ext cx="11631768" cy="239612"/>
            <a:chOff x="832181" y="6292302"/>
            <a:chExt cx="10517006" cy="239612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23E41B20-B734-6098-8D91-57CF24D85783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11" name="Text Box 2">
              <a:hlinkClick r:id="rId3"/>
              <a:extLst>
                <a:ext uri="{FF2B5EF4-FFF2-40B4-BE49-F238E27FC236}">
                  <a16:creationId xmlns:a16="http://schemas.microsoft.com/office/drawing/2014/main" id="{A9E8749B-34A2-0820-B7EE-3CE2D7B441A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12" name="Text Box 2">
            <a:extLst>
              <a:ext uri="{FF2B5EF4-FFF2-40B4-BE49-F238E27FC236}">
                <a16:creationId xmlns:a16="http://schemas.microsoft.com/office/drawing/2014/main" id="{698B12B1-74B6-F848-E90E-6A2BD4D1629D}"/>
              </a:ext>
            </a:extLst>
          </p:cNvPr>
          <p:cNvSpPr txBox="1">
            <a:spLocks/>
          </p:cNvSpPr>
          <p:nvPr/>
        </p:nvSpPr>
        <p:spPr bwMode="auto">
          <a:xfrm>
            <a:off x="2128575" y="6495948"/>
            <a:ext cx="179410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35E138C-F784-12FA-862C-561615E9B1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4290" y="1263190"/>
            <a:ext cx="4364955" cy="4831825"/>
          </a:xfrm>
          <a:prstGeom prst="round2SameRect">
            <a:avLst>
              <a:gd name="adj1" fmla="val 11157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39EC7A0-88F4-860A-376D-7CCECBE1F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06122" y="1263189"/>
            <a:ext cx="6961588" cy="4831826"/>
          </a:xfrm>
          <a:prstGeom prst="round2SameRect">
            <a:avLst>
              <a:gd name="adj1" fmla="val 11157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D3D0EC-0DD8-5ECE-4601-5EF7CAD097DE}"/>
              </a:ext>
            </a:extLst>
          </p:cNvPr>
          <p:cNvSpPr txBox="1"/>
          <p:nvPr/>
        </p:nvSpPr>
        <p:spPr>
          <a:xfrm>
            <a:off x="7864497" y="334059"/>
            <a:ext cx="4239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Гравитационные контейнеры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445FE87-05FF-079D-D3FC-3A9F4846D825}"/>
              </a:ext>
            </a:extLst>
          </p:cNvPr>
          <p:cNvCxnSpPr>
            <a:cxnSpLocks/>
          </p:cNvCxnSpPr>
          <p:nvPr/>
        </p:nvCxnSpPr>
        <p:spPr>
          <a:xfrm>
            <a:off x="7952014" y="751122"/>
            <a:ext cx="4239986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C5F27A7-BE9D-252E-B2E0-99B3BFFD4CCC}"/>
              </a:ext>
            </a:extLst>
          </p:cNvPr>
          <p:cNvSpPr txBox="1"/>
          <p:nvPr/>
        </p:nvSpPr>
        <p:spPr>
          <a:xfrm>
            <a:off x="337418" y="363383"/>
            <a:ext cx="50962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b="1" dirty="0">
                <a:solidFill>
                  <a:srgbClr val="0B478F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Живые примеры</a:t>
            </a:r>
            <a:endParaRPr lang="ru-RU" sz="3800" b="1" dirty="0">
              <a:solidFill>
                <a:schemeClr val="accent1"/>
              </a:solidFill>
              <a:latin typeface="Montserrat ExtraBold" panose="000009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129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D6021-A6AB-2380-8CF2-03FA09D04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DEE59AB-E152-F288-D6AE-3AD4719F960B}"/>
              </a:ext>
            </a:extLst>
          </p:cNvPr>
          <p:cNvGrpSpPr/>
          <p:nvPr/>
        </p:nvGrpSpPr>
        <p:grpSpPr>
          <a:xfrm>
            <a:off x="324290" y="6489543"/>
            <a:ext cx="11631768" cy="239612"/>
            <a:chOff x="832181" y="6292302"/>
            <a:chExt cx="10517006" cy="239612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7BF20442-F20E-588A-B60F-B24A49B3BC9D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11" name="Text Box 2">
              <a:hlinkClick r:id="rId3"/>
              <a:extLst>
                <a:ext uri="{FF2B5EF4-FFF2-40B4-BE49-F238E27FC236}">
                  <a16:creationId xmlns:a16="http://schemas.microsoft.com/office/drawing/2014/main" id="{C4DD51FA-959A-1341-9C8B-605DBD07268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12" name="Text Box 2">
            <a:extLst>
              <a:ext uri="{FF2B5EF4-FFF2-40B4-BE49-F238E27FC236}">
                <a16:creationId xmlns:a16="http://schemas.microsoft.com/office/drawing/2014/main" id="{B884FF65-F598-B857-FA94-CCA0F6CE58C2}"/>
              </a:ext>
            </a:extLst>
          </p:cNvPr>
          <p:cNvSpPr txBox="1">
            <a:spLocks/>
          </p:cNvSpPr>
          <p:nvPr/>
        </p:nvSpPr>
        <p:spPr bwMode="auto">
          <a:xfrm>
            <a:off x="2128575" y="6495948"/>
            <a:ext cx="179410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7E2A6BB-E1BF-F345-A3B2-854A5F32C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290" y="1416616"/>
            <a:ext cx="5096220" cy="4538378"/>
          </a:xfrm>
          <a:prstGeom prst="round2SameRect">
            <a:avLst>
              <a:gd name="adj1" fmla="val 11157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E6C76D96-4786-3B96-999D-6A4E041D0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2250" y="1416617"/>
            <a:ext cx="6313808" cy="4538378"/>
          </a:xfrm>
          <a:prstGeom prst="round2SameRect">
            <a:avLst>
              <a:gd name="adj1" fmla="val 11157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352575-6E81-D525-1276-AB1734270096}"/>
              </a:ext>
            </a:extLst>
          </p:cNvPr>
          <p:cNvSpPr txBox="1"/>
          <p:nvPr/>
        </p:nvSpPr>
        <p:spPr>
          <a:xfrm>
            <a:off x="7864497" y="334059"/>
            <a:ext cx="4239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Гравитационные контейнеры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3377632-133C-515C-721E-798C26BDB67F}"/>
              </a:ext>
            </a:extLst>
          </p:cNvPr>
          <p:cNvCxnSpPr>
            <a:cxnSpLocks/>
          </p:cNvCxnSpPr>
          <p:nvPr/>
        </p:nvCxnSpPr>
        <p:spPr>
          <a:xfrm>
            <a:off x="7952014" y="751122"/>
            <a:ext cx="4239986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0792A1E-0FCD-EC08-7913-EFEAD08D1B8E}"/>
              </a:ext>
            </a:extLst>
          </p:cNvPr>
          <p:cNvSpPr txBox="1"/>
          <p:nvPr/>
        </p:nvSpPr>
        <p:spPr>
          <a:xfrm>
            <a:off x="337418" y="363383"/>
            <a:ext cx="50962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b="1" dirty="0">
                <a:solidFill>
                  <a:srgbClr val="0B478F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Живые примеры</a:t>
            </a:r>
            <a:endParaRPr lang="ru-RU" sz="3800" b="1" dirty="0">
              <a:solidFill>
                <a:schemeClr val="accent1"/>
              </a:solidFill>
              <a:latin typeface="Montserrat ExtraBold" panose="000009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284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3CA47-0AEF-C5C2-883D-E468C34A8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21E3F9E-08F2-4588-F56F-FAB41AF5562B}"/>
              </a:ext>
            </a:extLst>
          </p:cNvPr>
          <p:cNvGrpSpPr/>
          <p:nvPr/>
        </p:nvGrpSpPr>
        <p:grpSpPr>
          <a:xfrm>
            <a:off x="324290" y="6489543"/>
            <a:ext cx="11631768" cy="239612"/>
            <a:chOff x="832181" y="6292302"/>
            <a:chExt cx="10517006" cy="239612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A91B38CA-339E-4F66-B1E5-DA9BE4C8B69A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11" name="Text Box 2">
              <a:hlinkClick r:id="rId3"/>
              <a:extLst>
                <a:ext uri="{FF2B5EF4-FFF2-40B4-BE49-F238E27FC236}">
                  <a16:creationId xmlns:a16="http://schemas.microsoft.com/office/drawing/2014/main" id="{FB1DA61A-8C99-1A2E-7E44-C5366446C9B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12" name="Text Box 2">
            <a:extLst>
              <a:ext uri="{FF2B5EF4-FFF2-40B4-BE49-F238E27FC236}">
                <a16:creationId xmlns:a16="http://schemas.microsoft.com/office/drawing/2014/main" id="{CC983357-DA91-BE72-EE1D-2F98A5B4AF0A}"/>
              </a:ext>
            </a:extLst>
          </p:cNvPr>
          <p:cNvSpPr txBox="1">
            <a:spLocks/>
          </p:cNvSpPr>
          <p:nvPr/>
        </p:nvSpPr>
        <p:spPr bwMode="auto">
          <a:xfrm>
            <a:off x="2128575" y="6495948"/>
            <a:ext cx="179410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07EAAAC-3C08-1D8E-837E-87083DCF21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8274" y="1611985"/>
            <a:ext cx="3926183" cy="4115268"/>
          </a:xfrm>
          <a:prstGeom prst="round2SameRect">
            <a:avLst>
              <a:gd name="adj1" fmla="val 11157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E592A0F-0A6B-8A1A-A938-0FA2E4063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07887" y="1611984"/>
            <a:ext cx="7091827" cy="4115267"/>
          </a:xfrm>
          <a:prstGeom prst="round2SameRect">
            <a:avLst>
              <a:gd name="adj1" fmla="val 11157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029897-7638-7897-EB95-D73A2BEAF744}"/>
              </a:ext>
            </a:extLst>
          </p:cNvPr>
          <p:cNvSpPr txBox="1"/>
          <p:nvPr/>
        </p:nvSpPr>
        <p:spPr>
          <a:xfrm>
            <a:off x="7864497" y="334059"/>
            <a:ext cx="4239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Гравитационные контейнеры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96FDA2E-47FE-85C7-09EB-A53A8D3D8284}"/>
              </a:ext>
            </a:extLst>
          </p:cNvPr>
          <p:cNvCxnSpPr>
            <a:cxnSpLocks/>
          </p:cNvCxnSpPr>
          <p:nvPr/>
        </p:nvCxnSpPr>
        <p:spPr>
          <a:xfrm>
            <a:off x="7952014" y="751122"/>
            <a:ext cx="4239986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B89A336-E49E-D454-7225-1C85DF6949F6}"/>
              </a:ext>
            </a:extLst>
          </p:cNvPr>
          <p:cNvSpPr txBox="1"/>
          <p:nvPr/>
        </p:nvSpPr>
        <p:spPr>
          <a:xfrm>
            <a:off x="337418" y="363383"/>
            <a:ext cx="50962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b="1" dirty="0">
                <a:solidFill>
                  <a:srgbClr val="0B478F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Живые примеры</a:t>
            </a:r>
            <a:endParaRPr lang="ru-RU" sz="3800" b="1" dirty="0">
              <a:solidFill>
                <a:schemeClr val="accent1"/>
              </a:solidFill>
              <a:latin typeface="Montserrat ExtraBold" panose="000009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388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9FC82C-78E1-4725-457D-71B5DE6E94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59"/>
          <a:stretch>
            <a:fillRect/>
          </a:stretch>
        </p:blipFill>
        <p:spPr>
          <a:xfrm>
            <a:off x="7489268" y="1388269"/>
            <a:ext cx="3828020" cy="54697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E4CDC0-C1F1-4D65-E11F-8CBE87943C51}"/>
              </a:ext>
            </a:extLst>
          </p:cNvPr>
          <p:cNvSpPr txBox="1"/>
          <p:nvPr/>
        </p:nvSpPr>
        <p:spPr>
          <a:xfrm>
            <a:off x="751626" y="2811690"/>
            <a:ext cx="6004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БУДЕМ РАДЫ</a:t>
            </a:r>
          </a:p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СОТРУДНИЧЕСТВУ!</a:t>
            </a:r>
          </a:p>
        </p:txBody>
      </p:sp>
      <p:sp>
        <p:nvSpPr>
          <p:cNvPr id="9" name="Text Box 2">
            <a:hlinkClick r:id="rId3"/>
            <a:extLst>
              <a:ext uri="{FF2B5EF4-FFF2-40B4-BE49-F238E27FC236}">
                <a16:creationId xmlns:a16="http://schemas.microsoft.com/office/drawing/2014/main" id="{84B4D66D-EBF5-E0DA-A1CA-36F2A7E52DC8}"/>
              </a:ext>
            </a:extLst>
          </p:cNvPr>
          <p:cNvSpPr txBox="1">
            <a:spLocks/>
          </p:cNvSpPr>
          <p:nvPr/>
        </p:nvSpPr>
        <p:spPr bwMode="auto">
          <a:xfrm>
            <a:off x="839788" y="4621916"/>
            <a:ext cx="153127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1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EUROPOS.GROUP</a:t>
            </a:r>
            <a:endParaRPr lang="x-none" altLang="x-none" sz="11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96ECE029-BBC9-8916-1A9A-FF9AA18980A7}"/>
              </a:ext>
            </a:extLst>
          </p:cNvPr>
          <p:cNvSpPr txBox="1">
            <a:spLocks/>
          </p:cNvSpPr>
          <p:nvPr/>
        </p:nvSpPr>
        <p:spPr bwMode="auto">
          <a:xfrm>
            <a:off x="2637584" y="4621916"/>
            <a:ext cx="124647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1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1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pic>
        <p:nvPicPr>
          <p:cNvPr id="12" name="Рисунок 11" descr="Изображение выглядит как Шрифт, снимок экрана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42A2ED1A-D66B-8096-3B44-8871A80CFD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13" y="873126"/>
            <a:ext cx="2240627" cy="66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43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33790-D8C8-4FA1-BC8F-40B1FDFA5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E77D40-D167-5537-D08B-17EFECF64C81}"/>
              </a:ext>
            </a:extLst>
          </p:cNvPr>
          <p:cNvSpPr txBox="1"/>
          <p:nvPr/>
        </p:nvSpPr>
        <p:spPr>
          <a:xfrm>
            <a:off x="7864497" y="334059"/>
            <a:ext cx="4239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Гравитационные контейнеры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7F13D6F1-4F7C-6484-7B85-42341C325443}"/>
              </a:ext>
            </a:extLst>
          </p:cNvPr>
          <p:cNvCxnSpPr>
            <a:cxnSpLocks/>
          </p:cNvCxnSpPr>
          <p:nvPr/>
        </p:nvCxnSpPr>
        <p:spPr>
          <a:xfrm>
            <a:off x="7952014" y="751122"/>
            <a:ext cx="4239986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5104ADA-75BA-7B47-A80C-8ECEF5340C48}"/>
              </a:ext>
            </a:extLst>
          </p:cNvPr>
          <p:cNvGrpSpPr/>
          <p:nvPr/>
        </p:nvGrpSpPr>
        <p:grpSpPr>
          <a:xfrm>
            <a:off x="324290" y="6489543"/>
            <a:ext cx="11631768" cy="239612"/>
            <a:chOff x="832181" y="6292302"/>
            <a:chExt cx="10517006" cy="239612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AD689F2E-4F44-492D-616D-D8D8BCBB93D6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11" name="Text Box 2">
              <a:hlinkClick r:id="rId3"/>
              <a:extLst>
                <a:ext uri="{FF2B5EF4-FFF2-40B4-BE49-F238E27FC236}">
                  <a16:creationId xmlns:a16="http://schemas.microsoft.com/office/drawing/2014/main" id="{14B1C376-75FE-1723-04CC-972AAB32D08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12" name="Text Box 2">
            <a:extLst>
              <a:ext uri="{FF2B5EF4-FFF2-40B4-BE49-F238E27FC236}">
                <a16:creationId xmlns:a16="http://schemas.microsoft.com/office/drawing/2014/main" id="{55AD131D-CD8B-C120-75D7-961AEF115ECB}"/>
              </a:ext>
            </a:extLst>
          </p:cNvPr>
          <p:cNvSpPr txBox="1">
            <a:spLocks/>
          </p:cNvSpPr>
          <p:nvPr/>
        </p:nvSpPr>
        <p:spPr bwMode="auto">
          <a:xfrm>
            <a:off x="2128575" y="6495948"/>
            <a:ext cx="179410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7D0DD9-74B6-1ED8-3067-9C18FC0688AD}"/>
              </a:ext>
            </a:extLst>
          </p:cNvPr>
          <p:cNvSpPr txBox="1"/>
          <p:nvPr/>
        </p:nvSpPr>
        <p:spPr>
          <a:xfrm>
            <a:off x="417871" y="1328941"/>
            <a:ext cx="11356258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fontAlgn="base">
              <a:lnSpc>
                <a:spcPts val="1500"/>
              </a:lnSpc>
              <a:buNone/>
            </a:pPr>
            <a:r>
              <a:rPr lang="ru-RU" sz="1400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Что такое категория сыпучих товаров и зачем она магазину?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​</a:t>
            </a:r>
          </a:p>
          <a:p>
            <a:pPr algn="just" rtl="0" fontAlgn="base">
              <a:lnSpc>
                <a:spcPts val="1500"/>
              </a:lnSpc>
              <a:buNone/>
            </a:pPr>
            <a:endParaRPr lang="ru-RU" sz="1400" b="0" i="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rtl="0" fontAlgn="base">
              <a:lnSpc>
                <a:spcPts val="1500"/>
              </a:lnSpc>
              <a:buNone/>
            </a:pP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Это </a:t>
            </a:r>
            <a:r>
              <a:rPr lang="ru-RU" sz="140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высокомаржинальные продукты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которые всегда в спросе: орехи, крупы, бобовые, сладости, снеки. Они привлекают лояльных покупателей, увеличивают средний чек и создают имидж «свежего» и разнообразного магазина. Однако традиционная продажа на развес неудобна: требует постоянного присутствия персонала, приводит к просыпанию и выглядит неэстетично.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​</a:t>
            </a:r>
          </a:p>
        </p:txBody>
      </p:sp>
      <p:sp>
        <p:nvSpPr>
          <p:cNvPr id="31" name="TextBox 4">
            <a:extLst>
              <a:ext uri="{FF2B5EF4-FFF2-40B4-BE49-F238E27FC236}">
                <a16:creationId xmlns:a16="http://schemas.microsoft.com/office/drawing/2014/main" id="{D57131AB-A167-393C-2832-88814138F3B1}"/>
              </a:ext>
            </a:extLst>
          </p:cNvPr>
          <p:cNvSpPr txBox="1"/>
          <p:nvPr/>
        </p:nvSpPr>
        <p:spPr>
          <a:xfrm>
            <a:off x="417871" y="2838712"/>
            <a:ext cx="1135625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Ключевые концепции применения гравитационных контейнеров для продаж в магазинах:</a:t>
            </a:r>
          </a:p>
          <a:p>
            <a:pPr marL="0" indent="0">
              <a:buNone/>
            </a:pPr>
            <a:endParaRPr lang="ru-RU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400" b="1" dirty="0">
                <a:solidFill>
                  <a:srgbClr val="0B47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ru-R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«Продажа без упаковки» — тренд на экологичность и свежесть. </a:t>
            </a:r>
          </a:p>
          <a:p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Формат, где покупатели сами набирают нужное количество в свою тару. Это снижает затраты сети на упаковку и соответствует глобальному экотренду, привлекая новую, сознательную аудиторию.</a:t>
            </a:r>
          </a:p>
          <a:p>
            <a:pPr marL="457200" lvl="1" indent="0">
              <a:buNone/>
            </a:pP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ru-RU" sz="1400" b="1" dirty="0">
                <a:solidFill>
                  <a:srgbClr val="0B47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u-R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«Магазин зарабатывает больше» — прямая экономическая выгода.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indent="0">
              <a:buNone/>
            </a:pP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Сокращение потерь за счет контролируемой выдачи продукта. Увеличение оборачиваемости и импульсных покупок за счет привлекательной презентации. Снижение трудозатрат: больше не нужно постоянно поправлять и досыпать товар.</a:t>
            </a:r>
          </a:p>
          <a:p>
            <a:pPr marL="457200" lvl="1" indent="0">
              <a:buNone/>
            </a:pP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ru-RU" sz="1400" b="1" dirty="0">
                <a:solidFill>
                  <a:srgbClr val="0B47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</a:t>
            </a:r>
            <a:r>
              <a:rPr lang="ru-RU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Формат «Базара» — атмосфера изобилия для Ближнего Востока. </a:t>
            </a:r>
          </a:p>
          <a:p>
            <a:pPr marL="0" indent="0">
              <a:buNone/>
            </a:pP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Создайте ощущение традиционного восточного рынка с его богатством выбора и доступностью. Гравитационные контейнеры, выстроенные в ряды, визуально демонстрируют изобилие, гигиеничны и современны. Этот формат вызывает у покупателей доверие и положительные эмоции, побуждая к покупке.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712C2F-DA0E-5219-196F-848CF1398D41}"/>
              </a:ext>
            </a:extLst>
          </p:cNvPr>
          <p:cNvSpPr txBox="1"/>
          <p:nvPr/>
        </p:nvSpPr>
        <p:spPr>
          <a:xfrm>
            <a:off x="383718" y="363383"/>
            <a:ext cx="717052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b="1" dirty="0">
                <a:solidFill>
                  <a:srgbClr val="0B478F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Информация о категории</a:t>
            </a:r>
            <a:endParaRPr lang="ru-RU" sz="3800" b="1" dirty="0">
              <a:solidFill>
                <a:schemeClr val="accent1"/>
              </a:solidFill>
              <a:latin typeface="Montserrat ExtraBold" panose="000009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401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8E505-11D5-0751-F491-AF61ED3E9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200CD1B-3DA7-40A3-8BFB-8F5360615819}"/>
              </a:ext>
            </a:extLst>
          </p:cNvPr>
          <p:cNvGrpSpPr/>
          <p:nvPr/>
        </p:nvGrpSpPr>
        <p:grpSpPr>
          <a:xfrm>
            <a:off x="324290" y="6489543"/>
            <a:ext cx="11631768" cy="239612"/>
            <a:chOff x="832181" y="6292302"/>
            <a:chExt cx="10517006" cy="239612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38CED46A-B6FF-CC31-638C-5035F04AFC1A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11" name="Text Box 2">
              <a:hlinkClick r:id="rId3"/>
              <a:extLst>
                <a:ext uri="{FF2B5EF4-FFF2-40B4-BE49-F238E27FC236}">
                  <a16:creationId xmlns:a16="http://schemas.microsoft.com/office/drawing/2014/main" id="{BCC1675E-D7D7-38A7-C501-5D5028BE5BF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12" name="Text Box 2">
            <a:extLst>
              <a:ext uri="{FF2B5EF4-FFF2-40B4-BE49-F238E27FC236}">
                <a16:creationId xmlns:a16="http://schemas.microsoft.com/office/drawing/2014/main" id="{33D06BB5-8891-A08D-3E73-D218F857F0CC}"/>
              </a:ext>
            </a:extLst>
          </p:cNvPr>
          <p:cNvSpPr txBox="1">
            <a:spLocks/>
          </p:cNvSpPr>
          <p:nvPr/>
        </p:nvSpPr>
        <p:spPr bwMode="auto">
          <a:xfrm>
            <a:off x="2128575" y="6495948"/>
            <a:ext cx="179410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4D7E0A-B63C-9BEA-2BC2-08041EF0EF39}"/>
              </a:ext>
            </a:extLst>
          </p:cNvPr>
          <p:cNvSpPr txBox="1"/>
          <p:nvPr/>
        </p:nvSpPr>
        <p:spPr>
          <a:xfrm>
            <a:off x="8709275" y="3090446"/>
            <a:ext cx="2680317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1600" b="1" dirty="0">
                <a:latin typeface="Open Sans"/>
                <a:ea typeface="Open Sans"/>
                <a:cs typeface="Open Sans"/>
              </a:rPr>
              <a:t>19,5</a:t>
            </a:r>
            <a:r>
              <a:rPr lang="ru-RU" sz="1600" dirty="0">
                <a:latin typeface="Open Sans"/>
                <a:ea typeface="Open Sans"/>
                <a:cs typeface="Open Sans"/>
              </a:rPr>
              <a:t> </a:t>
            </a:r>
            <a:r>
              <a:rPr lang="ru-RU" sz="1600" b="1" dirty="0">
                <a:latin typeface="Open Sans"/>
                <a:ea typeface="Open Sans"/>
                <a:cs typeface="Open Sans"/>
              </a:rPr>
              <a:t>литров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E0AA0266-3E79-700C-5EF3-A3CBCCA2F22A}"/>
              </a:ext>
            </a:extLst>
          </p:cNvPr>
          <p:cNvSpPr/>
          <p:nvPr/>
        </p:nvSpPr>
        <p:spPr>
          <a:xfrm>
            <a:off x="8455758" y="3145392"/>
            <a:ext cx="198796" cy="20328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443381-CC38-B523-612C-7FC06F43B3B8}"/>
              </a:ext>
            </a:extLst>
          </p:cNvPr>
          <p:cNvSpPr txBox="1"/>
          <p:nvPr/>
        </p:nvSpPr>
        <p:spPr>
          <a:xfrm>
            <a:off x="8709275" y="3705958"/>
            <a:ext cx="2680317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1600" b="1" dirty="0">
                <a:latin typeface="Open Sans"/>
                <a:ea typeface="Open Sans"/>
                <a:cs typeface="Open Sans"/>
              </a:rPr>
              <a:t>12,5</a:t>
            </a:r>
            <a:r>
              <a:rPr lang="ru-RU" sz="1600" dirty="0">
                <a:latin typeface="Open Sans"/>
                <a:ea typeface="Open Sans"/>
                <a:cs typeface="Open Sans"/>
              </a:rPr>
              <a:t> </a:t>
            </a:r>
            <a:r>
              <a:rPr lang="ru-RU" sz="1600" b="1" dirty="0">
                <a:latin typeface="Open Sans"/>
                <a:ea typeface="Open Sans"/>
                <a:cs typeface="Open Sans"/>
              </a:rPr>
              <a:t>литров</a:t>
            </a:r>
            <a:endParaRPr lang="ru-RU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81D0E433-FA5F-7A63-064A-62D8EF7314A6}"/>
              </a:ext>
            </a:extLst>
          </p:cNvPr>
          <p:cNvSpPr/>
          <p:nvPr/>
        </p:nvSpPr>
        <p:spPr>
          <a:xfrm>
            <a:off x="8455758" y="3760904"/>
            <a:ext cx="198796" cy="20328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C09C6C-888D-8F17-67D0-BAB49A9E25CF}"/>
              </a:ext>
            </a:extLst>
          </p:cNvPr>
          <p:cNvSpPr txBox="1"/>
          <p:nvPr/>
        </p:nvSpPr>
        <p:spPr>
          <a:xfrm>
            <a:off x="337418" y="363383"/>
            <a:ext cx="381789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b="1" dirty="0">
                <a:solidFill>
                  <a:srgbClr val="0B478F"/>
                </a:solidFill>
                <a:latin typeface="Montserrat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Ассортимент</a:t>
            </a:r>
            <a:endParaRPr lang="ru-RU" sz="3800" b="1" dirty="0">
              <a:solidFill>
                <a:schemeClr val="accent1"/>
              </a:solidFill>
              <a:latin typeface="Montserrat ExtraBold" panose="000009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D77982-DABD-E8C3-F37E-4FC486DB0561}"/>
              </a:ext>
            </a:extLst>
          </p:cNvPr>
          <p:cNvSpPr txBox="1"/>
          <p:nvPr/>
        </p:nvSpPr>
        <p:spPr>
          <a:xfrm>
            <a:off x="7864497" y="334059"/>
            <a:ext cx="4239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Гравитационные контейнеры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1D51E587-3E06-1EFC-0FA1-85DF36D4FC78}"/>
              </a:ext>
            </a:extLst>
          </p:cNvPr>
          <p:cNvCxnSpPr>
            <a:cxnSpLocks/>
          </p:cNvCxnSpPr>
          <p:nvPr/>
        </p:nvCxnSpPr>
        <p:spPr>
          <a:xfrm>
            <a:off x="7952014" y="751122"/>
            <a:ext cx="4239986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3">
            <a:extLst>
              <a:ext uri="{FF2B5EF4-FFF2-40B4-BE49-F238E27FC236}">
                <a16:creationId xmlns:a16="http://schemas.microsoft.com/office/drawing/2014/main" id="{2A93AB14-49A0-8693-2391-5A375101E10D}"/>
              </a:ext>
            </a:extLst>
          </p:cNvPr>
          <p:cNvSpPr txBox="1"/>
          <p:nvPr/>
        </p:nvSpPr>
        <p:spPr>
          <a:xfrm>
            <a:off x="6003072" y="2199825"/>
            <a:ext cx="1186111" cy="306467"/>
          </a:xfrm>
          <a:prstGeom prst="roundRect">
            <a:avLst/>
          </a:prstGeom>
          <a:solidFill>
            <a:srgbClr val="0B478F"/>
          </a:solidFill>
          <a:ln>
            <a:solidFill>
              <a:srgbClr val="0B478F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chemeClr val="bg1"/>
                </a:solidFill>
                <a:latin typeface="Open Sans"/>
              </a:rPr>
              <a:t>19,5 </a:t>
            </a:r>
            <a:r>
              <a:rPr lang="ru-RU" sz="1200" b="1" baseline="0" dirty="0">
                <a:solidFill>
                  <a:schemeClr val="bg1"/>
                </a:solidFill>
                <a:latin typeface="Open Sans"/>
              </a:rPr>
              <a:t>литров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3348AA6D-8958-706F-8C82-F4ACFE40BE99}"/>
              </a:ext>
            </a:extLst>
          </p:cNvPr>
          <p:cNvSpPr txBox="1"/>
          <p:nvPr/>
        </p:nvSpPr>
        <p:spPr>
          <a:xfrm>
            <a:off x="1072398" y="5188121"/>
            <a:ext cx="1183923" cy="306467"/>
          </a:xfrm>
          <a:prstGeom prst="roundRect">
            <a:avLst/>
          </a:prstGeom>
          <a:solidFill>
            <a:srgbClr val="0B478F"/>
          </a:solidFill>
          <a:ln>
            <a:solidFill>
              <a:srgbClr val="0B478F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chemeClr val="bg1"/>
                </a:solidFill>
                <a:latin typeface="Open Sans"/>
              </a:rPr>
              <a:t>12,5 </a:t>
            </a:r>
            <a:r>
              <a:rPr lang="ru-RU" sz="1200" b="1" baseline="0" dirty="0">
                <a:solidFill>
                  <a:schemeClr val="bg1"/>
                </a:solidFill>
                <a:latin typeface="Open Sans"/>
              </a:rPr>
              <a:t>литров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0A0E1F-682A-4901-90FA-C459C486E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850" y="1512572"/>
            <a:ext cx="2006501" cy="40115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CF44999-2393-45F9-AB39-77528DECA3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740" y="2503247"/>
            <a:ext cx="1979503" cy="327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38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B0294-494A-07E7-826E-E218404A4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362D1D-0C94-43C0-AC97-AA1E1819C4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749" y="1341720"/>
            <a:ext cx="6382498" cy="4824635"/>
          </a:xfrm>
          <a:prstGeom prst="round2Same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FCD2C05-869A-54C6-B533-81B739530072}"/>
              </a:ext>
            </a:extLst>
          </p:cNvPr>
          <p:cNvGrpSpPr/>
          <p:nvPr/>
        </p:nvGrpSpPr>
        <p:grpSpPr>
          <a:xfrm>
            <a:off x="324290" y="6489543"/>
            <a:ext cx="11631768" cy="239612"/>
            <a:chOff x="832181" y="6292302"/>
            <a:chExt cx="10517006" cy="239612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11B33824-8315-89B4-0F68-B24F2DA19253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11" name="Text Box 2">
              <a:hlinkClick r:id="rId5"/>
              <a:extLst>
                <a:ext uri="{FF2B5EF4-FFF2-40B4-BE49-F238E27FC236}">
                  <a16:creationId xmlns:a16="http://schemas.microsoft.com/office/drawing/2014/main" id="{9859517C-3E2E-6849-F420-1288B2490BC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12" name="Text Box 2">
            <a:extLst>
              <a:ext uri="{FF2B5EF4-FFF2-40B4-BE49-F238E27FC236}">
                <a16:creationId xmlns:a16="http://schemas.microsoft.com/office/drawing/2014/main" id="{78FF1CA5-8246-1051-EE93-5F149754E6CC}"/>
              </a:ext>
            </a:extLst>
          </p:cNvPr>
          <p:cNvSpPr txBox="1">
            <a:spLocks/>
          </p:cNvSpPr>
          <p:nvPr/>
        </p:nvSpPr>
        <p:spPr bwMode="auto">
          <a:xfrm>
            <a:off x="2128575" y="6495948"/>
            <a:ext cx="179410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161C54-E101-311B-3487-698F55497599}"/>
              </a:ext>
            </a:extLst>
          </p:cNvPr>
          <p:cNvSpPr txBox="1"/>
          <p:nvPr/>
        </p:nvSpPr>
        <p:spPr>
          <a:xfrm>
            <a:off x="483561" y="474342"/>
            <a:ext cx="6793331" cy="401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95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/>
            </a:defPPr>
            <a:lvl1pPr marL="9394" marR="3758" lv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defRPr sz="2367" b="1" i="0" u="none" strike="noStrike" cap="none">
                <a:solidFill>
                  <a:srgbClr val="004F9D"/>
                </a:solidFill>
                <a:latin typeface="Montserrat Medium" panose="00000600000000000000" pitchFamily="2" charset="-52"/>
                <a:ea typeface="Calibri"/>
                <a:cs typeface="Calibri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ru-RU" sz="2400" dirty="0">
                <a:latin typeface="Montserrat ExtraBold" panose="00000900000000000000" pitchFamily="2" charset="-52"/>
              </a:rPr>
              <a:t>Уникальный дизайн «целого корпуса» </a:t>
            </a: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A622269-CB09-CDE8-1E3E-14D1ED8E8BD4}"/>
              </a:ext>
            </a:extLst>
          </p:cNvPr>
          <p:cNvGrpSpPr/>
          <p:nvPr/>
        </p:nvGrpSpPr>
        <p:grpSpPr>
          <a:xfrm>
            <a:off x="650069" y="1341720"/>
            <a:ext cx="10808868" cy="4824635"/>
            <a:chOff x="585366" y="1137286"/>
            <a:chExt cx="11101585" cy="4955292"/>
          </a:xfrm>
        </p:grpSpPr>
        <p:pic>
          <p:nvPicPr>
            <p:cNvPr id="9" name="Рисунок 8" descr="Изображение выглядит как зарисовка, рисунок, черно-белый, зеркал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781F2F-6D62-FB5A-C539-FC23CAEEA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33869" y="1137286"/>
              <a:ext cx="4253082" cy="2391464"/>
            </a:xfrm>
            <a:prstGeom prst="round2SameRect">
              <a:avLst/>
            </a:prstGeom>
          </p:spPr>
        </p:pic>
        <p:pic>
          <p:nvPicPr>
            <p:cNvPr id="13" name="Рисунок 12" descr="Изображение выглядит как зарисовка, раковина, дизайн,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678C97-347F-8C45-707D-8E1706696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1083" y="3701114"/>
              <a:ext cx="4253082" cy="2391464"/>
            </a:xfrm>
            <a:prstGeom prst="rect">
              <a:avLst/>
            </a:prstGeom>
          </p:spPr>
        </p:pic>
        <p:sp>
          <p:nvSpPr>
            <p:cNvPr id="14" name="Блок-схема: узел 13">
              <a:extLst>
                <a:ext uri="{FF2B5EF4-FFF2-40B4-BE49-F238E27FC236}">
                  <a16:creationId xmlns:a16="http://schemas.microsoft.com/office/drawing/2014/main" id="{F77D9604-CEE2-021E-22E0-99142287C6A9}"/>
                </a:ext>
              </a:extLst>
            </p:cNvPr>
            <p:cNvSpPr/>
            <p:nvPr/>
          </p:nvSpPr>
          <p:spPr>
            <a:xfrm>
              <a:off x="3930227" y="4361474"/>
              <a:ext cx="260736" cy="260736"/>
            </a:xfrm>
            <a:prstGeom prst="flowChartConnector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2</a:t>
              </a:r>
            </a:p>
          </p:txBody>
        </p:sp>
        <p:sp>
          <p:nvSpPr>
            <p:cNvPr id="15" name="Блок-схема: узел 14">
              <a:extLst>
                <a:ext uri="{FF2B5EF4-FFF2-40B4-BE49-F238E27FC236}">
                  <a16:creationId xmlns:a16="http://schemas.microsoft.com/office/drawing/2014/main" id="{D136D8CC-6523-3457-1D42-B4DDEB25B8E2}"/>
                </a:ext>
              </a:extLst>
            </p:cNvPr>
            <p:cNvSpPr/>
            <p:nvPr/>
          </p:nvSpPr>
          <p:spPr>
            <a:xfrm>
              <a:off x="3100767" y="1374490"/>
              <a:ext cx="260736" cy="260736"/>
            </a:xfrm>
            <a:prstGeom prst="flowChartConnector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3</a:t>
              </a:r>
            </a:p>
          </p:txBody>
        </p:sp>
        <p:sp>
          <p:nvSpPr>
            <p:cNvPr id="16" name="Блок-схема: узел 15">
              <a:extLst>
                <a:ext uri="{FF2B5EF4-FFF2-40B4-BE49-F238E27FC236}">
                  <a16:creationId xmlns:a16="http://schemas.microsoft.com/office/drawing/2014/main" id="{92966706-7C8F-0772-7847-F51C9D41C303}"/>
                </a:ext>
              </a:extLst>
            </p:cNvPr>
            <p:cNvSpPr/>
            <p:nvPr/>
          </p:nvSpPr>
          <p:spPr>
            <a:xfrm>
              <a:off x="3681947" y="5519398"/>
              <a:ext cx="260736" cy="260736"/>
            </a:xfrm>
            <a:prstGeom prst="flowChartConnector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9DD2F6A-2F31-F225-A22A-6F1C9CD66D65}"/>
                </a:ext>
              </a:extLst>
            </p:cNvPr>
            <p:cNvSpPr txBox="1"/>
            <p:nvPr/>
          </p:nvSpPr>
          <p:spPr>
            <a:xfrm>
              <a:off x="7477603" y="4714125"/>
              <a:ext cx="1757212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Уплотнительный контур </a:t>
              </a:r>
            </a:p>
            <a:p>
              <a:r>
                <a:rPr lang="ru-RU" sz="1000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(</a:t>
              </a:r>
              <a:r>
                <a:rPr lang="ru-RU" sz="1050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опциональный) </a:t>
              </a:r>
            </a:p>
            <a:p>
              <a:endParaRPr lang="ru-RU" sz="1050" dirty="0"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7555341-6006-671B-1F99-74595F937A29}"/>
                </a:ext>
              </a:extLst>
            </p:cNvPr>
            <p:cNvSpPr txBox="1"/>
            <p:nvPr/>
          </p:nvSpPr>
          <p:spPr>
            <a:xfrm>
              <a:off x="7354614" y="2122813"/>
              <a:ext cx="139493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000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Уплотнительный</a:t>
              </a:r>
            </a:p>
            <a:p>
              <a:pPr algn="r"/>
              <a:r>
                <a:rPr lang="ru-RU" sz="1000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контур между </a:t>
              </a:r>
            </a:p>
            <a:p>
              <a:pPr algn="r"/>
              <a:r>
                <a:rPr lang="ru-RU" sz="1000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соплом и корпусом</a:t>
              </a:r>
            </a:p>
          </p:txBody>
        </p:sp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2222C06D-D781-F79E-F06E-0774F1A39424}"/>
                </a:ext>
              </a:extLst>
            </p:cNvPr>
            <p:cNvCxnSpPr>
              <a:cxnSpLocks/>
            </p:cNvCxnSpPr>
            <p:nvPr/>
          </p:nvCxnSpPr>
          <p:spPr>
            <a:xfrm>
              <a:off x="8780721" y="2333018"/>
              <a:ext cx="0" cy="418622"/>
            </a:xfrm>
            <a:prstGeom prst="straightConnector1">
              <a:avLst/>
            </a:prstGeom>
            <a:ln w="19050" cap="flat">
              <a:solidFill>
                <a:srgbClr val="D6101B"/>
              </a:solidFill>
              <a:headEnd type="none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4A69298-B0F9-53E0-33AD-19ED55A8920E}"/>
                </a:ext>
              </a:extLst>
            </p:cNvPr>
            <p:cNvSpPr txBox="1"/>
            <p:nvPr/>
          </p:nvSpPr>
          <p:spPr>
            <a:xfrm>
              <a:off x="3980419" y="5551615"/>
              <a:ext cx="6511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Сопло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082096A-EABD-5083-262C-C4BE3767B725}"/>
                </a:ext>
              </a:extLst>
            </p:cNvPr>
            <p:cNvSpPr txBox="1"/>
            <p:nvPr/>
          </p:nvSpPr>
          <p:spPr>
            <a:xfrm>
              <a:off x="3837017" y="4669438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Замок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22B4033-0F39-BF8F-F8A9-B87605DECA09}"/>
                </a:ext>
              </a:extLst>
            </p:cNvPr>
            <p:cNvSpPr txBox="1"/>
            <p:nvPr/>
          </p:nvSpPr>
          <p:spPr>
            <a:xfrm>
              <a:off x="3377180" y="1393882"/>
              <a:ext cx="7938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Крышка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0DCFBE2-4F08-D0D6-5350-6931EF616443}"/>
                </a:ext>
              </a:extLst>
            </p:cNvPr>
            <p:cNvSpPr txBox="1"/>
            <p:nvPr/>
          </p:nvSpPr>
          <p:spPr>
            <a:xfrm>
              <a:off x="585366" y="4130641"/>
              <a:ext cx="11785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1200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Монолитный</a:t>
              </a:r>
            </a:p>
            <a:p>
              <a:pPr algn="r"/>
              <a:r>
                <a:rPr lang="ru-RU" sz="1200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корпус</a:t>
              </a:r>
            </a:p>
          </p:txBody>
        </p:sp>
        <p:cxnSp>
          <p:nvCxnSpPr>
            <p:cNvPr id="24" name="Прямая со стрелкой 23">
              <a:extLst>
                <a:ext uri="{FF2B5EF4-FFF2-40B4-BE49-F238E27FC236}">
                  <a16:creationId xmlns:a16="http://schemas.microsoft.com/office/drawing/2014/main" id="{BC978CB7-9BF7-C5B3-E510-8772610F25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86296" y="4459884"/>
              <a:ext cx="0" cy="586919"/>
            </a:xfrm>
            <a:prstGeom prst="straightConnector1">
              <a:avLst/>
            </a:prstGeom>
            <a:ln w="19050" cap="flat">
              <a:solidFill>
                <a:srgbClr val="D6101B"/>
              </a:solidFill>
              <a:headEnd type="none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FB1AAEA4-CEB0-3DFD-9DF1-75BA4FAD8D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62683" y="4455153"/>
              <a:ext cx="312631" cy="0"/>
            </a:xfrm>
            <a:prstGeom prst="straightConnector1">
              <a:avLst/>
            </a:prstGeom>
            <a:ln w="19050" cap="flat">
              <a:solidFill>
                <a:srgbClr val="D6101B"/>
              </a:solidFill>
              <a:headEnd type="none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BC549B10-9A04-823F-DD06-5412D715FEFE}"/>
                </a:ext>
              </a:extLst>
            </p:cNvPr>
            <p:cNvCxnSpPr>
              <a:cxnSpLocks/>
            </p:cNvCxnSpPr>
            <p:nvPr/>
          </p:nvCxnSpPr>
          <p:spPr>
            <a:xfrm>
              <a:off x="3238293" y="1704191"/>
              <a:ext cx="0" cy="418622"/>
            </a:xfrm>
            <a:prstGeom prst="straightConnector1">
              <a:avLst/>
            </a:prstGeom>
            <a:ln w="19050" cap="flat">
              <a:solidFill>
                <a:srgbClr val="D6101B"/>
              </a:solidFill>
              <a:headEnd type="none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>
              <a:extLst>
                <a:ext uri="{FF2B5EF4-FFF2-40B4-BE49-F238E27FC236}">
                  <a16:creationId xmlns:a16="http://schemas.microsoft.com/office/drawing/2014/main" id="{A39A2CEE-7549-2718-E4A7-AEC0C92F2A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03423" y="5649766"/>
              <a:ext cx="312631" cy="0"/>
            </a:xfrm>
            <a:prstGeom prst="straightConnector1">
              <a:avLst/>
            </a:prstGeom>
            <a:ln w="19050" cap="flat">
              <a:solidFill>
                <a:srgbClr val="D6101B"/>
              </a:solidFill>
              <a:headEnd type="none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 стрелкой 27">
              <a:extLst>
                <a:ext uri="{FF2B5EF4-FFF2-40B4-BE49-F238E27FC236}">
                  <a16:creationId xmlns:a16="http://schemas.microsoft.com/office/drawing/2014/main" id="{08515DF1-68EB-884B-15B3-47114E220E4D}"/>
                </a:ext>
              </a:extLst>
            </p:cNvPr>
            <p:cNvCxnSpPr>
              <a:cxnSpLocks/>
            </p:cNvCxnSpPr>
            <p:nvPr/>
          </p:nvCxnSpPr>
          <p:spPr>
            <a:xfrm>
              <a:off x="1567542" y="4046241"/>
              <a:ext cx="1197429" cy="0"/>
            </a:xfrm>
            <a:prstGeom prst="straightConnector1">
              <a:avLst/>
            </a:prstGeom>
            <a:ln w="19050" cap="flat">
              <a:solidFill>
                <a:srgbClr val="D6101B"/>
              </a:solidFill>
              <a:headEnd type="none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4B741E9-5165-29D9-9B0D-5E28354A39F6}"/>
              </a:ext>
            </a:extLst>
          </p:cNvPr>
          <p:cNvSpPr txBox="1"/>
          <p:nvPr/>
        </p:nvSpPr>
        <p:spPr>
          <a:xfrm>
            <a:off x="7864497" y="334059"/>
            <a:ext cx="4239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Гравитационные контейнеры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EFA5BCC-3F8C-F427-5088-DF36B57B4239}"/>
              </a:ext>
            </a:extLst>
          </p:cNvPr>
          <p:cNvCxnSpPr>
            <a:cxnSpLocks/>
          </p:cNvCxnSpPr>
          <p:nvPr/>
        </p:nvCxnSpPr>
        <p:spPr>
          <a:xfrm>
            <a:off x="7952014" y="751122"/>
            <a:ext cx="4239986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5F0604D-BFAB-8D9A-A52C-D89D2F05EF9D}"/>
              </a:ext>
            </a:extLst>
          </p:cNvPr>
          <p:cNvSpPr txBox="1"/>
          <p:nvPr/>
        </p:nvSpPr>
        <p:spPr>
          <a:xfrm>
            <a:off x="402536" y="863227"/>
            <a:ext cx="455846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 dirty="0"/>
              <a:t>Обеспечивает надежность и герметичность!</a:t>
            </a:r>
          </a:p>
        </p:txBody>
      </p:sp>
      <p:sp>
        <p:nvSpPr>
          <p:cNvPr id="31" name="Блок-схема: узел 30">
            <a:extLst>
              <a:ext uri="{FF2B5EF4-FFF2-40B4-BE49-F238E27FC236}">
                <a16:creationId xmlns:a16="http://schemas.microsoft.com/office/drawing/2014/main" id="{AAC1DB69-C837-4A4E-BF68-06A3556310D1}"/>
              </a:ext>
            </a:extLst>
          </p:cNvPr>
          <p:cNvSpPr/>
          <p:nvPr/>
        </p:nvSpPr>
        <p:spPr>
          <a:xfrm>
            <a:off x="1288286" y="4047043"/>
            <a:ext cx="253861" cy="253861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35260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A50C1-2959-68A8-28EF-363DEE1C4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289907-DE80-455D-B8B6-7C57E409FF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45" y="1341702"/>
            <a:ext cx="3670174" cy="4893565"/>
          </a:xfrm>
          <a:prstGeom prst="round2Same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E09057-0937-437D-B204-0BFBC0B024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4822" y="1355750"/>
            <a:ext cx="2743775" cy="4877345"/>
          </a:xfrm>
          <a:prstGeom prst="round2Same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A009332-39B3-DF3C-28A2-CACD0ED47DB6}"/>
              </a:ext>
            </a:extLst>
          </p:cNvPr>
          <p:cNvGrpSpPr/>
          <p:nvPr/>
        </p:nvGrpSpPr>
        <p:grpSpPr>
          <a:xfrm>
            <a:off x="324290" y="6489543"/>
            <a:ext cx="11631768" cy="239612"/>
            <a:chOff x="832181" y="6292302"/>
            <a:chExt cx="10517006" cy="239612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ACE61C53-3985-C979-04D7-AE45D753B262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11" name="Text Box 2">
              <a:hlinkClick r:id="rId5"/>
              <a:extLst>
                <a:ext uri="{FF2B5EF4-FFF2-40B4-BE49-F238E27FC236}">
                  <a16:creationId xmlns:a16="http://schemas.microsoft.com/office/drawing/2014/main" id="{57143FF6-A9E9-A279-58CE-F437BE2C24E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12" name="Text Box 2">
            <a:extLst>
              <a:ext uri="{FF2B5EF4-FFF2-40B4-BE49-F238E27FC236}">
                <a16:creationId xmlns:a16="http://schemas.microsoft.com/office/drawing/2014/main" id="{30551747-22D2-3642-5665-3D9FE1CE00DA}"/>
              </a:ext>
            </a:extLst>
          </p:cNvPr>
          <p:cNvSpPr txBox="1">
            <a:spLocks/>
          </p:cNvSpPr>
          <p:nvPr/>
        </p:nvSpPr>
        <p:spPr bwMode="auto">
          <a:xfrm>
            <a:off x="2128575" y="6495948"/>
            <a:ext cx="179410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pic>
        <p:nvPicPr>
          <p:cNvPr id="29" name="Рисунок 28" descr="Изображение выглядит как е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39A67FE-E9DE-545A-8504-9E27D94770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4496" y="1355749"/>
            <a:ext cx="3848759" cy="4877346"/>
          </a:xfrm>
          <a:prstGeom prst="round2Same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D3254A-F204-9203-2125-3367AEC0F1D4}"/>
              </a:ext>
            </a:extLst>
          </p:cNvPr>
          <p:cNvSpPr txBox="1"/>
          <p:nvPr/>
        </p:nvSpPr>
        <p:spPr>
          <a:xfrm>
            <a:off x="7864497" y="334059"/>
            <a:ext cx="4239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Гравитационные контейнеры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FEAC7A5-8214-62EE-E5E0-B686D94E8553}"/>
              </a:ext>
            </a:extLst>
          </p:cNvPr>
          <p:cNvCxnSpPr>
            <a:cxnSpLocks/>
          </p:cNvCxnSpPr>
          <p:nvPr/>
        </p:nvCxnSpPr>
        <p:spPr>
          <a:xfrm>
            <a:off x="7952014" y="751122"/>
            <a:ext cx="4239986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2E0D40F-5EAE-BC51-05E5-C19715084054}"/>
              </a:ext>
            </a:extLst>
          </p:cNvPr>
          <p:cNvSpPr txBox="1"/>
          <p:nvPr/>
        </p:nvSpPr>
        <p:spPr>
          <a:xfrm>
            <a:off x="483561" y="474342"/>
            <a:ext cx="6793331" cy="401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95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/>
            </a:defPPr>
            <a:lvl1pPr marL="9394" marR="3758" lv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defRPr sz="2367" b="1" i="0" u="none" strike="noStrike" cap="none">
                <a:solidFill>
                  <a:srgbClr val="004F9D"/>
                </a:solidFill>
                <a:latin typeface="Montserrat Medium" panose="00000600000000000000" pitchFamily="2" charset="-52"/>
                <a:ea typeface="Calibri"/>
                <a:cs typeface="Calibri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ru-RU" sz="2400" dirty="0">
                <a:latin typeface="Montserrat ExtraBold" panose="00000900000000000000" pitchFamily="2" charset="-52"/>
              </a:rPr>
              <a:t>Уникальный дизайн «целого корпуса»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83FCCD-2526-09BB-5B25-7D13AF17513E}"/>
              </a:ext>
            </a:extLst>
          </p:cNvPr>
          <p:cNvSpPr txBox="1"/>
          <p:nvPr/>
        </p:nvSpPr>
        <p:spPr>
          <a:xfrm>
            <a:off x="402536" y="863227"/>
            <a:ext cx="455846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 dirty="0"/>
              <a:t>Обеспечивает надежность и герметичность!</a:t>
            </a:r>
          </a:p>
        </p:txBody>
      </p:sp>
    </p:spTree>
    <p:extLst>
      <p:ext uri="{BB962C8B-B14F-4D97-AF65-F5344CB8AC3E}">
        <p14:creationId xmlns:p14="http://schemas.microsoft.com/office/powerpoint/2010/main" val="3444505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CF953-9F7A-A024-3BA2-CE551C370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8452566-044B-4298-B896-556153C9FF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3971" y="1645040"/>
            <a:ext cx="2779243" cy="36662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5F3886-E8E6-4963-ABFC-B0B00B6901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8190" y="1645040"/>
            <a:ext cx="2786342" cy="36756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D228CF3-0BA3-4D37-8B4C-A9AD78B70C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132" y="1635676"/>
            <a:ext cx="2718692" cy="3675600"/>
          </a:xfrm>
          <a:prstGeom prst="round1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AD19F5D-2595-6607-E1CA-A966A0B936C8}"/>
              </a:ext>
            </a:extLst>
          </p:cNvPr>
          <p:cNvGrpSpPr/>
          <p:nvPr/>
        </p:nvGrpSpPr>
        <p:grpSpPr>
          <a:xfrm>
            <a:off x="324290" y="6489543"/>
            <a:ext cx="11631768" cy="239612"/>
            <a:chOff x="832181" y="6292302"/>
            <a:chExt cx="10517006" cy="239612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97F9F9DB-314E-BB08-22F7-8A86F5961226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11" name="Text Box 2">
              <a:hlinkClick r:id="rId7"/>
              <a:extLst>
                <a:ext uri="{FF2B5EF4-FFF2-40B4-BE49-F238E27FC236}">
                  <a16:creationId xmlns:a16="http://schemas.microsoft.com/office/drawing/2014/main" id="{0CDBF59C-D717-EABF-D958-FC583FBCBF1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12" name="Text Box 2">
            <a:extLst>
              <a:ext uri="{FF2B5EF4-FFF2-40B4-BE49-F238E27FC236}">
                <a16:creationId xmlns:a16="http://schemas.microsoft.com/office/drawing/2014/main" id="{E3A87FF7-4F98-9831-7F26-8D3E809270EE}"/>
              </a:ext>
            </a:extLst>
          </p:cNvPr>
          <p:cNvSpPr txBox="1">
            <a:spLocks/>
          </p:cNvSpPr>
          <p:nvPr/>
        </p:nvSpPr>
        <p:spPr bwMode="auto">
          <a:xfrm>
            <a:off x="2128575" y="6495948"/>
            <a:ext cx="179410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A5F2D53-CB7C-0B3D-D169-667F817B733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428776" y="1645040"/>
            <a:ext cx="2860219" cy="3666236"/>
          </a:xfrm>
          <a:prstGeom prst="round1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02D54E3-E99A-8F09-CEEC-ECCCC47F1F32}"/>
              </a:ext>
            </a:extLst>
          </p:cNvPr>
          <p:cNvGrpSpPr/>
          <p:nvPr/>
        </p:nvGrpSpPr>
        <p:grpSpPr>
          <a:xfrm>
            <a:off x="537004" y="5459945"/>
            <a:ext cx="11196108" cy="646331"/>
            <a:chOff x="537004" y="5368713"/>
            <a:chExt cx="11196108" cy="64633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08ACF20-C421-7164-EC40-DB86A1E3C86C}"/>
                </a:ext>
              </a:extLst>
            </p:cNvPr>
            <p:cNvSpPr txBox="1"/>
            <p:nvPr/>
          </p:nvSpPr>
          <p:spPr>
            <a:xfrm>
              <a:off x="3691962" y="5372946"/>
              <a:ext cx="2327541" cy="46166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ru-RU" sz="1200" b="1" dirty="0">
                  <a:latin typeface="Open Sans"/>
                  <a:ea typeface="Open Sans"/>
                  <a:cs typeface="Open Sans"/>
                </a:rPr>
                <a:t>Для мелких продуктов</a:t>
              </a:r>
            </a:p>
            <a:p>
              <a:pPr algn="ctr"/>
              <a:r>
                <a:rPr lang="ru-RU" sz="1200" dirty="0">
                  <a:latin typeface="Open Sans"/>
                  <a:ea typeface="Open Sans"/>
                  <a:cs typeface="Open Sans"/>
                </a:rPr>
                <a:t>(крупы, чечевица)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342A636-A8AB-E01A-D1B4-05AD2132BB44}"/>
                </a:ext>
              </a:extLst>
            </p:cNvPr>
            <p:cNvSpPr txBox="1"/>
            <p:nvPr/>
          </p:nvSpPr>
          <p:spPr>
            <a:xfrm>
              <a:off x="537004" y="5368713"/>
              <a:ext cx="2860218" cy="64633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ru-RU" sz="1200" b="1" dirty="0">
                  <a:latin typeface="Open Sans"/>
                  <a:ea typeface="Open Sans"/>
                  <a:cs typeface="Open Sans"/>
                </a:rPr>
                <a:t>Регулировка степени открытия </a:t>
              </a:r>
              <a:r>
                <a:rPr lang="ru-RU" sz="1200" dirty="0">
                  <a:latin typeface="Open Sans"/>
                  <a:ea typeface="Open Sans"/>
                  <a:cs typeface="Open Sans"/>
                </a:rPr>
                <a:t>дозатора в зависимости от величины продукта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964CE9-2BC8-B66B-DFA4-8209C10D19AF}"/>
                </a:ext>
              </a:extLst>
            </p:cNvPr>
            <p:cNvSpPr txBox="1"/>
            <p:nvPr/>
          </p:nvSpPr>
          <p:spPr>
            <a:xfrm>
              <a:off x="6580828" y="5368713"/>
              <a:ext cx="2327541" cy="46166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ru-RU" sz="1200" b="1" dirty="0">
                  <a:latin typeface="Open Sans"/>
                  <a:ea typeface="Open Sans"/>
                  <a:cs typeface="Open Sans"/>
                </a:rPr>
                <a:t>Для средних продуктов</a:t>
              </a:r>
            </a:p>
            <a:p>
              <a:pPr algn="ctr"/>
              <a:r>
                <a:rPr lang="ru-RU" sz="1200" dirty="0">
                  <a:latin typeface="Open Sans"/>
                  <a:ea typeface="Open Sans"/>
                  <a:cs typeface="Open Sans"/>
                </a:rPr>
                <a:t>(драже, фундук, фасоль)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F3B213C-1226-19FB-B4A9-56B36F08E277}"/>
                </a:ext>
              </a:extLst>
            </p:cNvPr>
            <p:cNvSpPr txBox="1"/>
            <p:nvPr/>
          </p:nvSpPr>
          <p:spPr>
            <a:xfrm>
              <a:off x="9405571" y="5368713"/>
              <a:ext cx="2327541" cy="46166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ru-RU" sz="1200" b="1" dirty="0">
                  <a:latin typeface="Open Sans"/>
                  <a:ea typeface="Open Sans"/>
                  <a:cs typeface="Open Sans"/>
                </a:rPr>
                <a:t>Для крупных продуктов</a:t>
              </a:r>
            </a:p>
            <a:p>
              <a:pPr algn="ctr"/>
              <a:r>
                <a:rPr lang="ru-RU" sz="1200" dirty="0">
                  <a:latin typeface="Open Sans"/>
                  <a:ea typeface="Open Sans"/>
                  <a:cs typeface="Open Sans"/>
                </a:rPr>
                <a:t>(грецкие орехи, конфеты)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EA71BA3-3EB8-F3CA-AAB8-1179441453BB}"/>
              </a:ext>
            </a:extLst>
          </p:cNvPr>
          <p:cNvSpPr txBox="1"/>
          <p:nvPr/>
        </p:nvSpPr>
        <p:spPr>
          <a:xfrm>
            <a:off x="7864497" y="334059"/>
            <a:ext cx="4239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Гравитационные контейнеры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DFF4DC4A-AFE8-9BDD-2E8B-0C768C057BA5}"/>
              </a:ext>
            </a:extLst>
          </p:cNvPr>
          <p:cNvCxnSpPr>
            <a:cxnSpLocks/>
          </p:cNvCxnSpPr>
          <p:nvPr/>
        </p:nvCxnSpPr>
        <p:spPr>
          <a:xfrm>
            <a:off x="7952014" y="751122"/>
            <a:ext cx="4239986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6C9FF5D-64A2-8725-8017-C1939A353018}"/>
              </a:ext>
            </a:extLst>
          </p:cNvPr>
          <p:cNvSpPr txBox="1"/>
          <p:nvPr/>
        </p:nvSpPr>
        <p:spPr>
          <a:xfrm>
            <a:off x="337417" y="363383"/>
            <a:ext cx="6908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3-уровневая </a:t>
            </a:r>
            <a:r>
              <a:rPr lang="ru-RU" sz="3200" b="1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регулировка открытия дозатора</a:t>
            </a:r>
          </a:p>
        </p:txBody>
      </p:sp>
    </p:spTree>
    <p:extLst>
      <p:ext uri="{BB962C8B-B14F-4D97-AF65-F5344CB8AC3E}">
        <p14:creationId xmlns:p14="http://schemas.microsoft.com/office/powerpoint/2010/main" val="3777122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067A8-B97B-70D0-6F27-632CFA799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D9E2D50-239F-EABB-FAC0-107E556963EC}"/>
              </a:ext>
            </a:extLst>
          </p:cNvPr>
          <p:cNvGrpSpPr/>
          <p:nvPr/>
        </p:nvGrpSpPr>
        <p:grpSpPr>
          <a:xfrm>
            <a:off x="324290" y="6489543"/>
            <a:ext cx="11631768" cy="239612"/>
            <a:chOff x="832181" y="6292302"/>
            <a:chExt cx="10517006" cy="239612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92251629-813A-DDA8-1E6C-30BA559A3C6B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11" name="Text Box 2">
              <a:hlinkClick r:id="rId3"/>
              <a:extLst>
                <a:ext uri="{FF2B5EF4-FFF2-40B4-BE49-F238E27FC236}">
                  <a16:creationId xmlns:a16="http://schemas.microsoft.com/office/drawing/2014/main" id="{B6AAE4B5-F713-4108-FCD1-E429B69CEC0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12" name="Text Box 2">
            <a:extLst>
              <a:ext uri="{FF2B5EF4-FFF2-40B4-BE49-F238E27FC236}">
                <a16:creationId xmlns:a16="http://schemas.microsoft.com/office/drawing/2014/main" id="{83D7AB61-A995-166E-EBB4-D5D912C9BBEC}"/>
              </a:ext>
            </a:extLst>
          </p:cNvPr>
          <p:cNvSpPr txBox="1">
            <a:spLocks/>
          </p:cNvSpPr>
          <p:nvPr/>
        </p:nvSpPr>
        <p:spPr bwMode="auto">
          <a:xfrm>
            <a:off x="2128575" y="6495948"/>
            <a:ext cx="179410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86FCBF-4F0B-EABB-323F-6E6BDB4D8329}"/>
              </a:ext>
            </a:extLst>
          </p:cNvPr>
          <p:cNvSpPr txBox="1"/>
          <p:nvPr/>
        </p:nvSpPr>
        <p:spPr>
          <a:xfrm>
            <a:off x="7864497" y="334059"/>
            <a:ext cx="4239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Гравитационные контейнеры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21B60DFC-2A65-0F02-EBF6-59CF92266900}"/>
              </a:ext>
            </a:extLst>
          </p:cNvPr>
          <p:cNvCxnSpPr>
            <a:cxnSpLocks/>
          </p:cNvCxnSpPr>
          <p:nvPr/>
        </p:nvCxnSpPr>
        <p:spPr>
          <a:xfrm>
            <a:off x="7952014" y="751122"/>
            <a:ext cx="4239986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04D4A36-CA8B-C81A-02D2-CBA76429540E}"/>
              </a:ext>
            </a:extLst>
          </p:cNvPr>
          <p:cNvSpPr txBox="1"/>
          <p:nvPr/>
        </p:nvSpPr>
        <p:spPr>
          <a:xfrm>
            <a:off x="337417" y="363383"/>
            <a:ext cx="7614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Удобные крепежные элементы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4AD72C-9DAD-5AA0-C3C3-C002F398777A}"/>
              </a:ext>
            </a:extLst>
          </p:cNvPr>
          <p:cNvSpPr txBox="1"/>
          <p:nvPr/>
        </p:nvSpPr>
        <p:spPr>
          <a:xfrm>
            <a:off x="337417" y="957941"/>
            <a:ext cx="315813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ru-RU" dirty="0"/>
              <a:t>Для разных видов ценников! 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2F4FF88-8712-2C43-62F7-A66372157C61}"/>
              </a:ext>
            </a:extLst>
          </p:cNvPr>
          <p:cNvGrpSpPr/>
          <p:nvPr/>
        </p:nvGrpSpPr>
        <p:grpSpPr>
          <a:xfrm>
            <a:off x="157955" y="1585995"/>
            <a:ext cx="11573387" cy="4767056"/>
            <a:chOff x="157955" y="1585995"/>
            <a:chExt cx="11573387" cy="476705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FEE8F56-6260-5CA3-59E4-DE2C995D7418}"/>
                </a:ext>
              </a:extLst>
            </p:cNvPr>
            <p:cNvSpPr txBox="1"/>
            <p:nvPr/>
          </p:nvSpPr>
          <p:spPr>
            <a:xfrm>
              <a:off x="157955" y="6076052"/>
              <a:ext cx="2327541" cy="27699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ru-RU" sz="1200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Бумажные</a:t>
              </a:r>
              <a:r>
                <a:rPr lang="en-US" sz="1200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 </a:t>
              </a:r>
              <a:r>
                <a:rPr lang="ru-RU" sz="1200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ценники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66AD8E-AD3E-B76F-656B-6815635B77E9}"/>
                </a:ext>
              </a:extLst>
            </p:cNvPr>
            <p:cNvSpPr txBox="1"/>
            <p:nvPr/>
          </p:nvSpPr>
          <p:spPr>
            <a:xfrm>
              <a:off x="6850171" y="6076052"/>
              <a:ext cx="2327541" cy="27699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ru-RU" sz="1200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Электронные</a:t>
              </a:r>
              <a:r>
                <a:rPr lang="en-US" sz="1200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 </a:t>
              </a:r>
              <a:r>
                <a:rPr lang="ru-RU" sz="1200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ценники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6340DF8-A61D-0AF3-3D21-A57D2E5DDC06}"/>
                </a:ext>
              </a:extLst>
            </p:cNvPr>
            <p:cNvSpPr txBox="1"/>
            <p:nvPr/>
          </p:nvSpPr>
          <p:spPr>
            <a:xfrm>
              <a:off x="2331783" y="6076052"/>
              <a:ext cx="2327541" cy="27699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ru-RU" sz="1200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Кассеты цен A7-A8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AD3F094-E77D-18C6-D5C7-5A69535BBF44}"/>
                </a:ext>
              </a:extLst>
            </p:cNvPr>
            <p:cNvSpPr txBox="1"/>
            <p:nvPr/>
          </p:nvSpPr>
          <p:spPr>
            <a:xfrm>
              <a:off x="9119635" y="6076052"/>
              <a:ext cx="2327541" cy="27699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ru-RU" sz="1200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Комбинации</a:t>
              </a:r>
              <a:r>
                <a:rPr lang="en-US" sz="1200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 </a:t>
              </a:r>
              <a:r>
                <a:rPr lang="ru-RU" sz="1200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ценников</a:t>
              </a:r>
            </a:p>
          </p:txBody>
        </p:sp>
        <p:pic>
          <p:nvPicPr>
            <p:cNvPr id="10" name="Рисунок 9" descr="Изображение выглядит как еда, Легкая закуска, кухонный прибор, кухонные принадлежности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260C3D7F-5B78-1768-AB1D-E575F719A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117" y="1590828"/>
              <a:ext cx="2060364" cy="4242770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кухонный прибор, Бытовая техника, Мелкая бытовая техника, в помещении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D28A3D98-C26D-5AE9-B2E1-72FD1F306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7205" y="1590828"/>
              <a:ext cx="2060364" cy="4242770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кофемолка, кухонные принадлежности, Мелкая бытовая техника, в помещении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A69746FE-90D3-8253-3CD2-74B59D33F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1294" y="1585995"/>
              <a:ext cx="2062710" cy="4247602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кухонный прибор, Мелкая бытовая техника, Бытовая техника, ед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D81AB6FD-9DE2-B8BC-D321-DF7689185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36250" y="1593243"/>
              <a:ext cx="2060364" cy="4242770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еда, в помещении, попкорн, кухонные принадлежности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D1082780-4EF8-2E1A-BC2B-B1DE4E02D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68631" y="1593243"/>
              <a:ext cx="2062711" cy="424760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BEC56C7-B72C-865A-F4F4-74B8FAFF58D1}"/>
                </a:ext>
              </a:extLst>
            </p:cNvPr>
            <p:cNvSpPr txBox="1"/>
            <p:nvPr/>
          </p:nvSpPr>
          <p:spPr>
            <a:xfrm>
              <a:off x="4517327" y="6073592"/>
              <a:ext cx="2327541" cy="27699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ru-RU" sz="1200" dirty="0">
                  <a:latin typeface="Open Sans" pitchFamily="2" charset="0"/>
                  <a:ea typeface="Open Sans" pitchFamily="2" charset="0"/>
                  <a:cs typeface="Open Sans" pitchFamily="2" charset="0"/>
                </a:rPr>
                <a:t>Рамки A7-A8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3112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2A9DD-C92C-C03C-A06A-7AD0CD14D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177B79B-295B-E654-3854-DBB99D7917F6}"/>
              </a:ext>
            </a:extLst>
          </p:cNvPr>
          <p:cNvGrpSpPr/>
          <p:nvPr/>
        </p:nvGrpSpPr>
        <p:grpSpPr>
          <a:xfrm>
            <a:off x="324290" y="6489543"/>
            <a:ext cx="11631768" cy="239612"/>
            <a:chOff x="832181" y="6292302"/>
            <a:chExt cx="10517006" cy="239612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294A385F-A8E8-C07C-1698-71761C8BE97F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11" name="Text Box 2">
              <a:hlinkClick r:id="rId3"/>
              <a:extLst>
                <a:ext uri="{FF2B5EF4-FFF2-40B4-BE49-F238E27FC236}">
                  <a16:creationId xmlns:a16="http://schemas.microsoft.com/office/drawing/2014/main" id="{768ACE5E-7831-5BC3-D559-4FBA8A0A47B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12" name="Text Box 2">
            <a:extLst>
              <a:ext uri="{FF2B5EF4-FFF2-40B4-BE49-F238E27FC236}">
                <a16:creationId xmlns:a16="http://schemas.microsoft.com/office/drawing/2014/main" id="{F8697A3E-C34C-F034-D924-5EC5AD9F256A}"/>
              </a:ext>
            </a:extLst>
          </p:cNvPr>
          <p:cNvSpPr txBox="1">
            <a:spLocks/>
          </p:cNvSpPr>
          <p:nvPr/>
        </p:nvSpPr>
        <p:spPr bwMode="auto">
          <a:xfrm>
            <a:off x="2128575" y="6495948"/>
            <a:ext cx="179410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F48350-131E-CBF6-F00F-28C94B1698F0}"/>
              </a:ext>
            </a:extLst>
          </p:cNvPr>
          <p:cNvSpPr txBox="1"/>
          <p:nvPr/>
        </p:nvSpPr>
        <p:spPr>
          <a:xfrm>
            <a:off x="4275737" y="5345972"/>
            <a:ext cx="307369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Простое, надёжное крепление и свобода дизайнерских решений (печать на прозрачном PET)</a:t>
            </a:r>
          </a:p>
        </p:txBody>
      </p:sp>
      <p:pic>
        <p:nvPicPr>
          <p:cNvPr id="8" name="Рисунок 7" descr="Изображение выглядит как еда, кондитерские изделия, конфета, Легкая закус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3188303-6949-8520-37E4-E966A1AE61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7875" y="1399250"/>
            <a:ext cx="3407375" cy="4661747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3C71B60-3CF0-37E6-7720-A633FD30B0C4}"/>
              </a:ext>
            </a:extLst>
          </p:cNvPr>
          <p:cNvGrpSpPr/>
          <p:nvPr/>
        </p:nvGrpSpPr>
        <p:grpSpPr>
          <a:xfrm>
            <a:off x="1412866" y="1855411"/>
            <a:ext cx="3228582" cy="4388452"/>
            <a:chOff x="324312" y="1175906"/>
            <a:chExt cx="3584428" cy="4872136"/>
          </a:xfrm>
        </p:grpSpPr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75C1FE95-9BE3-9239-136E-0C17C4463F5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40884" y="2798832"/>
              <a:ext cx="799002" cy="199961"/>
            </a:xfrm>
            <a:prstGeom prst="straightConnector1">
              <a:avLst/>
            </a:prstGeom>
            <a:ln w="28575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3" name="Рисунок 12" descr="Изображение выглядит как еда, конфета, Легкая закуска, кондитерские издел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73DFC2C0-2D10-CB24-9EAE-9AE9170AE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312" y="1175906"/>
              <a:ext cx="3584428" cy="4872136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9DCB02F-FCFD-24FC-F69E-21AEFEA04B33}"/>
              </a:ext>
            </a:extLst>
          </p:cNvPr>
          <p:cNvSpPr txBox="1"/>
          <p:nvPr/>
        </p:nvSpPr>
        <p:spPr>
          <a:xfrm>
            <a:off x="7864497" y="334059"/>
            <a:ext cx="4239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Гравитационные контейнеры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6CE4137B-8C7E-8CAE-5B20-2CA58D2D1F79}"/>
              </a:ext>
            </a:extLst>
          </p:cNvPr>
          <p:cNvCxnSpPr>
            <a:cxnSpLocks/>
          </p:cNvCxnSpPr>
          <p:nvPr/>
        </p:nvCxnSpPr>
        <p:spPr>
          <a:xfrm>
            <a:off x="7952014" y="751122"/>
            <a:ext cx="4239986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90AE9BD-6B30-A75E-B418-FDE3BA37A790}"/>
              </a:ext>
            </a:extLst>
          </p:cNvPr>
          <p:cNvSpPr txBox="1"/>
          <p:nvPr/>
        </p:nvSpPr>
        <p:spPr>
          <a:xfrm>
            <a:off x="337417" y="363383"/>
            <a:ext cx="63758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Оформление накладками и </a:t>
            </a:r>
            <a:r>
              <a:rPr lang="ru-RU" sz="3200" b="1" dirty="0" err="1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шелфтокерами</a:t>
            </a:r>
            <a:endParaRPr lang="ru-RU" sz="3200" b="1" dirty="0">
              <a:solidFill>
                <a:schemeClr val="accent1"/>
              </a:solidFill>
              <a:latin typeface="Montserrat ExtraBold" panose="000009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76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2BA46-2DAB-F57D-2B8B-C23774435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B8412B6-132B-49D6-BFC6-44D0636C69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1580" y="841177"/>
            <a:ext cx="5358531" cy="5358531"/>
          </a:xfrm>
          <a:prstGeom prst="round2Same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1ABF5F-BD78-4B9A-A09E-2FA1A7DDD5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18" y="1102890"/>
            <a:ext cx="5096818" cy="5096818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F4DB329-BFFB-CA87-15C5-BE64EC5E8379}"/>
              </a:ext>
            </a:extLst>
          </p:cNvPr>
          <p:cNvGrpSpPr/>
          <p:nvPr/>
        </p:nvGrpSpPr>
        <p:grpSpPr>
          <a:xfrm>
            <a:off x="324290" y="6489543"/>
            <a:ext cx="11631768" cy="239612"/>
            <a:chOff x="832181" y="6292302"/>
            <a:chExt cx="10517006" cy="239612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E0B89914-555B-1816-A0A1-E00C0B7027AC}"/>
                </a:ext>
              </a:extLst>
            </p:cNvPr>
            <p:cNvSpPr/>
            <p:nvPr/>
          </p:nvSpPr>
          <p:spPr>
            <a:xfrm>
              <a:off x="10512870" y="6355871"/>
              <a:ext cx="836317" cy="176043"/>
            </a:xfrm>
            <a:custGeom>
              <a:avLst/>
              <a:gdLst/>
              <a:ahLst/>
              <a:cxnLst/>
              <a:rect l="l" t="t" r="r" b="b"/>
              <a:pathLst>
                <a:path w="2431415" h="511810">
                  <a:moveTo>
                    <a:pt x="2099118" y="393700"/>
                  </a:moveTo>
                  <a:lnTo>
                    <a:pt x="1901494" y="393700"/>
                  </a:lnTo>
                  <a:lnTo>
                    <a:pt x="1902599" y="394970"/>
                  </a:lnTo>
                  <a:lnTo>
                    <a:pt x="1905812" y="394970"/>
                  </a:lnTo>
                  <a:lnTo>
                    <a:pt x="1906854" y="396240"/>
                  </a:lnTo>
                  <a:lnTo>
                    <a:pt x="1907882" y="396240"/>
                  </a:lnTo>
                  <a:lnTo>
                    <a:pt x="1908898" y="397510"/>
                  </a:lnTo>
                  <a:lnTo>
                    <a:pt x="2127719" y="511810"/>
                  </a:lnTo>
                  <a:lnTo>
                    <a:pt x="2135695" y="511810"/>
                  </a:lnTo>
                  <a:lnTo>
                    <a:pt x="2136406" y="510540"/>
                  </a:lnTo>
                  <a:lnTo>
                    <a:pt x="2137270" y="510540"/>
                  </a:lnTo>
                  <a:lnTo>
                    <a:pt x="2137841" y="509270"/>
                  </a:lnTo>
                  <a:lnTo>
                    <a:pt x="2138349" y="509270"/>
                  </a:lnTo>
                  <a:lnTo>
                    <a:pt x="2138781" y="508000"/>
                  </a:lnTo>
                  <a:lnTo>
                    <a:pt x="2139022" y="508000"/>
                  </a:lnTo>
                  <a:lnTo>
                    <a:pt x="2139226" y="506730"/>
                  </a:lnTo>
                  <a:lnTo>
                    <a:pt x="2139391" y="506730"/>
                  </a:lnTo>
                  <a:lnTo>
                    <a:pt x="2139569" y="505460"/>
                  </a:lnTo>
                  <a:lnTo>
                    <a:pt x="2139416" y="501650"/>
                  </a:lnTo>
                  <a:lnTo>
                    <a:pt x="2139251" y="501650"/>
                  </a:lnTo>
                  <a:lnTo>
                    <a:pt x="2099118" y="393700"/>
                  </a:lnTo>
                  <a:close/>
                </a:path>
                <a:path w="2431415" h="511810">
                  <a:moveTo>
                    <a:pt x="1634756" y="509270"/>
                  </a:moveTo>
                  <a:lnTo>
                    <a:pt x="1628533" y="509270"/>
                  </a:lnTo>
                  <a:lnTo>
                    <a:pt x="1629067" y="510540"/>
                  </a:lnTo>
                  <a:lnTo>
                    <a:pt x="1634210" y="510540"/>
                  </a:lnTo>
                  <a:lnTo>
                    <a:pt x="1634756" y="509270"/>
                  </a:lnTo>
                  <a:close/>
                </a:path>
                <a:path w="2431415" h="511810">
                  <a:moveTo>
                    <a:pt x="1953666" y="3810"/>
                  </a:moveTo>
                  <a:lnTo>
                    <a:pt x="1939747" y="3810"/>
                  </a:lnTo>
                  <a:lnTo>
                    <a:pt x="1624596" y="497840"/>
                  </a:lnTo>
                  <a:lnTo>
                    <a:pt x="1624190" y="499110"/>
                  </a:lnTo>
                  <a:lnTo>
                    <a:pt x="1623783" y="499110"/>
                  </a:lnTo>
                  <a:lnTo>
                    <a:pt x="1623637" y="500380"/>
                  </a:lnTo>
                  <a:lnTo>
                    <a:pt x="1623574" y="502920"/>
                  </a:lnTo>
                  <a:lnTo>
                    <a:pt x="1623656" y="504190"/>
                  </a:lnTo>
                  <a:lnTo>
                    <a:pt x="1623809" y="504190"/>
                  </a:lnTo>
                  <a:lnTo>
                    <a:pt x="1623999" y="505460"/>
                  </a:lnTo>
                  <a:lnTo>
                    <a:pt x="1624355" y="505460"/>
                  </a:lnTo>
                  <a:lnTo>
                    <a:pt x="1624952" y="506730"/>
                  </a:lnTo>
                  <a:lnTo>
                    <a:pt x="1625307" y="508000"/>
                  </a:lnTo>
                  <a:lnTo>
                    <a:pt x="1626323" y="508000"/>
                  </a:lnTo>
                  <a:lnTo>
                    <a:pt x="1627009" y="509270"/>
                  </a:lnTo>
                  <a:lnTo>
                    <a:pt x="1635290" y="509270"/>
                  </a:lnTo>
                  <a:lnTo>
                    <a:pt x="1879333" y="396240"/>
                  </a:lnTo>
                  <a:lnTo>
                    <a:pt x="1880374" y="396240"/>
                  </a:lnTo>
                  <a:lnTo>
                    <a:pt x="1881428" y="394970"/>
                  </a:lnTo>
                  <a:lnTo>
                    <a:pt x="1884667" y="394970"/>
                  </a:lnTo>
                  <a:lnTo>
                    <a:pt x="1885759" y="393700"/>
                  </a:lnTo>
                  <a:lnTo>
                    <a:pt x="2099118" y="393700"/>
                  </a:lnTo>
                  <a:lnTo>
                    <a:pt x="2072678" y="322580"/>
                  </a:lnTo>
                  <a:lnTo>
                    <a:pt x="2072347" y="321310"/>
                  </a:lnTo>
                  <a:lnTo>
                    <a:pt x="2072220" y="321310"/>
                  </a:lnTo>
                  <a:lnTo>
                    <a:pt x="2072005" y="320040"/>
                  </a:lnTo>
                  <a:lnTo>
                    <a:pt x="2072055" y="314960"/>
                  </a:lnTo>
                  <a:lnTo>
                    <a:pt x="2072144" y="313690"/>
                  </a:lnTo>
                  <a:lnTo>
                    <a:pt x="2072589" y="312420"/>
                  </a:lnTo>
                  <a:lnTo>
                    <a:pt x="2072970" y="311150"/>
                  </a:lnTo>
                  <a:lnTo>
                    <a:pt x="2073427" y="309880"/>
                  </a:lnTo>
                  <a:lnTo>
                    <a:pt x="2073681" y="309880"/>
                  </a:lnTo>
                  <a:lnTo>
                    <a:pt x="2074240" y="308610"/>
                  </a:lnTo>
                  <a:lnTo>
                    <a:pt x="2074887" y="307340"/>
                  </a:lnTo>
                  <a:lnTo>
                    <a:pt x="2075586" y="307340"/>
                  </a:lnTo>
                  <a:lnTo>
                    <a:pt x="2075954" y="306070"/>
                  </a:lnTo>
                  <a:lnTo>
                    <a:pt x="2076348" y="306070"/>
                  </a:lnTo>
                  <a:lnTo>
                    <a:pt x="2077161" y="304800"/>
                  </a:lnTo>
                  <a:lnTo>
                    <a:pt x="2078037" y="304800"/>
                  </a:lnTo>
                  <a:lnTo>
                    <a:pt x="2078964" y="303530"/>
                  </a:lnTo>
                  <a:lnTo>
                    <a:pt x="2079942" y="303530"/>
                  </a:lnTo>
                  <a:lnTo>
                    <a:pt x="2080958" y="302260"/>
                  </a:lnTo>
                  <a:lnTo>
                    <a:pt x="2427300" y="142240"/>
                  </a:lnTo>
                  <a:lnTo>
                    <a:pt x="2428265" y="140970"/>
                  </a:lnTo>
                  <a:lnTo>
                    <a:pt x="2428938" y="140970"/>
                  </a:lnTo>
                  <a:lnTo>
                    <a:pt x="2429548" y="139700"/>
                  </a:lnTo>
                  <a:lnTo>
                    <a:pt x="2430081" y="139700"/>
                  </a:lnTo>
                  <a:lnTo>
                    <a:pt x="2430399" y="138430"/>
                  </a:lnTo>
                  <a:lnTo>
                    <a:pt x="2430678" y="138430"/>
                  </a:lnTo>
                  <a:lnTo>
                    <a:pt x="2430919" y="137160"/>
                  </a:lnTo>
                  <a:lnTo>
                    <a:pt x="2431313" y="137160"/>
                  </a:lnTo>
                  <a:lnTo>
                    <a:pt x="2431338" y="132080"/>
                  </a:lnTo>
                  <a:lnTo>
                    <a:pt x="2431186" y="132080"/>
                  </a:lnTo>
                  <a:lnTo>
                    <a:pt x="2430983" y="130810"/>
                  </a:lnTo>
                  <a:lnTo>
                    <a:pt x="2430602" y="130810"/>
                  </a:lnTo>
                  <a:lnTo>
                    <a:pt x="2430322" y="129540"/>
                  </a:lnTo>
                  <a:lnTo>
                    <a:pt x="2429814" y="129540"/>
                  </a:lnTo>
                  <a:lnTo>
                    <a:pt x="2429243" y="128270"/>
                  </a:lnTo>
                  <a:lnTo>
                    <a:pt x="2428608" y="128270"/>
                  </a:lnTo>
                  <a:lnTo>
                    <a:pt x="2427668" y="127000"/>
                  </a:lnTo>
                  <a:lnTo>
                    <a:pt x="2426106" y="127000"/>
                  </a:lnTo>
                  <a:lnTo>
                    <a:pt x="2424988" y="125730"/>
                  </a:lnTo>
                  <a:lnTo>
                    <a:pt x="2005863" y="125730"/>
                  </a:lnTo>
                  <a:lnTo>
                    <a:pt x="2004771" y="124460"/>
                  </a:lnTo>
                  <a:lnTo>
                    <a:pt x="2003196" y="124460"/>
                  </a:lnTo>
                  <a:lnTo>
                    <a:pt x="2002688" y="123190"/>
                  </a:lnTo>
                  <a:lnTo>
                    <a:pt x="2001697" y="123190"/>
                  </a:lnTo>
                  <a:lnTo>
                    <a:pt x="2000758" y="121920"/>
                  </a:lnTo>
                  <a:lnTo>
                    <a:pt x="1999449" y="121920"/>
                  </a:lnTo>
                  <a:lnTo>
                    <a:pt x="1998637" y="120650"/>
                  </a:lnTo>
                  <a:lnTo>
                    <a:pt x="1998256" y="120650"/>
                  </a:lnTo>
                  <a:lnTo>
                    <a:pt x="1997202" y="118110"/>
                  </a:lnTo>
                  <a:lnTo>
                    <a:pt x="1996884" y="118110"/>
                  </a:lnTo>
                  <a:lnTo>
                    <a:pt x="1996300" y="116840"/>
                  </a:lnTo>
                  <a:lnTo>
                    <a:pt x="1996033" y="116840"/>
                  </a:lnTo>
                  <a:lnTo>
                    <a:pt x="1954593" y="5080"/>
                  </a:lnTo>
                  <a:lnTo>
                    <a:pt x="1954250" y="5080"/>
                  </a:lnTo>
                  <a:lnTo>
                    <a:pt x="1953666" y="3810"/>
                  </a:lnTo>
                  <a:close/>
                </a:path>
                <a:path w="2431415" h="511810">
                  <a:moveTo>
                    <a:pt x="444957" y="502920"/>
                  </a:moveTo>
                  <a:lnTo>
                    <a:pt x="45097" y="502920"/>
                  </a:lnTo>
                  <a:lnTo>
                    <a:pt x="48336" y="504190"/>
                  </a:lnTo>
                  <a:lnTo>
                    <a:pt x="444957" y="502920"/>
                  </a:lnTo>
                  <a:close/>
                </a:path>
                <a:path w="2431415" h="511810">
                  <a:moveTo>
                    <a:pt x="615670" y="502920"/>
                  </a:moveTo>
                  <a:lnTo>
                    <a:pt x="520611" y="502920"/>
                  </a:lnTo>
                  <a:lnTo>
                    <a:pt x="521271" y="504190"/>
                  </a:lnTo>
                  <a:lnTo>
                    <a:pt x="612216" y="504190"/>
                  </a:lnTo>
                  <a:lnTo>
                    <a:pt x="615670" y="502920"/>
                  </a:lnTo>
                  <a:close/>
                </a:path>
                <a:path w="2431415" h="511810">
                  <a:moveTo>
                    <a:pt x="1552511" y="502920"/>
                  </a:moveTo>
                  <a:lnTo>
                    <a:pt x="1152918" y="502920"/>
                  </a:lnTo>
                  <a:lnTo>
                    <a:pt x="1154645" y="504190"/>
                  </a:lnTo>
                  <a:lnTo>
                    <a:pt x="1552511" y="502920"/>
                  </a:lnTo>
                  <a:close/>
                </a:path>
                <a:path w="2431415" h="511810">
                  <a:moveTo>
                    <a:pt x="451078" y="501650"/>
                  </a:moveTo>
                  <a:lnTo>
                    <a:pt x="36956" y="501650"/>
                  </a:lnTo>
                  <a:lnTo>
                    <a:pt x="38569" y="502920"/>
                  </a:lnTo>
                  <a:lnTo>
                    <a:pt x="449046" y="502920"/>
                  </a:lnTo>
                  <a:lnTo>
                    <a:pt x="451078" y="501650"/>
                  </a:lnTo>
                  <a:close/>
                </a:path>
                <a:path w="2431415" h="511810">
                  <a:moveTo>
                    <a:pt x="625970" y="501650"/>
                  </a:moveTo>
                  <a:lnTo>
                    <a:pt x="518426" y="501650"/>
                  </a:lnTo>
                  <a:lnTo>
                    <a:pt x="518934" y="502920"/>
                  </a:lnTo>
                  <a:lnTo>
                    <a:pt x="622554" y="502920"/>
                  </a:lnTo>
                  <a:lnTo>
                    <a:pt x="625970" y="501650"/>
                  </a:lnTo>
                  <a:close/>
                </a:path>
                <a:path w="2431415" h="511810">
                  <a:moveTo>
                    <a:pt x="1559280" y="501650"/>
                  </a:moveTo>
                  <a:lnTo>
                    <a:pt x="1146124" y="501650"/>
                  </a:lnTo>
                  <a:lnTo>
                    <a:pt x="1147813" y="502920"/>
                  </a:lnTo>
                  <a:lnTo>
                    <a:pt x="1558175" y="502920"/>
                  </a:lnTo>
                  <a:lnTo>
                    <a:pt x="1559280" y="501650"/>
                  </a:lnTo>
                  <a:close/>
                </a:path>
                <a:path w="2431415" h="511810">
                  <a:moveTo>
                    <a:pt x="454063" y="500380"/>
                  </a:moveTo>
                  <a:lnTo>
                    <a:pt x="33718" y="500380"/>
                  </a:lnTo>
                  <a:lnTo>
                    <a:pt x="35331" y="501650"/>
                  </a:lnTo>
                  <a:lnTo>
                    <a:pt x="453072" y="501650"/>
                  </a:lnTo>
                  <a:lnTo>
                    <a:pt x="454063" y="500380"/>
                  </a:lnTo>
                  <a:close/>
                </a:path>
                <a:path w="2431415" h="511810">
                  <a:moveTo>
                    <a:pt x="632752" y="500380"/>
                  </a:moveTo>
                  <a:lnTo>
                    <a:pt x="517461" y="500380"/>
                  </a:lnTo>
                  <a:lnTo>
                    <a:pt x="517613" y="501650"/>
                  </a:lnTo>
                  <a:lnTo>
                    <a:pt x="629373" y="501650"/>
                  </a:lnTo>
                  <a:lnTo>
                    <a:pt x="632752" y="500380"/>
                  </a:lnTo>
                  <a:close/>
                </a:path>
                <a:path w="2431415" h="511810">
                  <a:moveTo>
                    <a:pt x="1562506" y="500380"/>
                  </a:moveTo>
                  <a:lnTo>
                    <a:pt x="1141171" y="500380"/>
                  </a:lnTo>
                  <a:lnTo>
                    <a:pt x="1142796" y="501650"/>
                  </a:lnTo>
                  <a:lnTo>
                    <a:pt x="1561439" y="501650"/>
                  </a:lnTo>
                  <a:lnTo>
                    <a:pt x="1562506" y="500380"/>
                  </a:lnTo>
                  <a:close/>
                </a:path>
                <a:path w="2431415" h="511810">
                  <a:moveTo>
                    <a:pt x="755510" y="11430"/>
                  </a:moveTo>
                  <a:lnTo>
                    <a:pt x="302361" y="11430"/>
                  </a:lnTo>
                  <a:lnTo>
                    <a:pt x="293319" y="15240"/>
                  </a:lnTo>
                  <a:lnTo>
                    <a:pt x="287451" y="17780"/>
                  </a:lnTo>
                  <a:lnTo>
                    <a:pt x="281736" y="20320"/>
                  </a:lnTo>
                  <a:lnTo>
                    <a:pt x="278942" y="21590"/>
                  </a:lnTo>
                  <a:lnTo>
                    <a:pt x="276212" y="24130"/>
                  </a:lnTo>
                  <a:lnTo>
                    <a:pt x="270929" y="26670"/>
                  </a:lnTo>
                  <a:lnTo>
                    <a:pt x="268389" y="29210"/>
                  </a:lnTo>
                  <a:lnTo>
                    <a:pt x="265912" y="31750"/>
                  </a:lnTo>
                  <a:lnTo>
                    <a:pt x="263499" y="33020"/>
                  </a:lnTo>
                  <a:lnTo>
                    <a:pt x="261162" y="35560"/>
                  </a:lnTo>
                  <a:lnTo>
                    <a:pt x="258914" y="38100"/>
                  </a:lnTo>
                  <a:lnTo>
                    <a:pt x="256743" y="39370"/>
                  </a:lnTo>
                  <a:lnTo>
                    <a:pt x="7746" y="426720"/>
                  </a:lnTo>
                  <a:lnTo>
                    <a:pt x="6096" y="429260"/>
                  </a:lnTo>
                  <a:lnTo>
                    <a:pt x="5334" y="430530"/>
                  </a:lnTo>
                  <a:lnTo>
                    <a:pt x="4622" y="431800"/>
                  </a:lnTo>
                  <a:lnTo>
                    <a:pt x="3937" y="434340"/>
                  </a:lnTo>
                  <a:lnTo>
                    <a:pt x="3314" y="435610"/>
                  </a:lnTo>
                  <a:lnTo>
                    <a:pt x="2730" y="436880"/>
                  </a:lnTo>
                  <a:lnTo>
                    <a:pt x="2197" y="438150"/>
                  </a:lnTo>
                  <a:lnTo>
                    <a:pt x="1714" y="440690"/>
                  </a:lnTo>
                  <a:lnTo>
                    <a:pt x="1295" y="441960"/>
                  </a:lnTo>
                  <a:lnTo>
                    <a:pt x="914" y="443230"/>
                  </a:lnTo>
                  <a:lnTo>
                    <a:pt x="596" y="445770"/>
                  </a:lnTo>
                  <a:lnTo>
                    <a:pt x="342" y="447040"/>
                  </a:lnTo>
                  <a:lnTo>
                    <a:pt x="139" y="448310"/>
                  </a:lnTo>
                  <a:lnTo>
                    <a:pt x="63" y="449580"/>
                  </a:lnTo>
                  <a:lnTo>
                    <a:pt x="0" y="457200"/>
                  </a:lnTo>
                  <a:lnTo>
                    <a:pt x="139" y="458470"/>
                  </a:lnTo>
                  <a:lnTo>
                    <a:pt x="342" y="461010"/>
                  </a:lnTo>
                  <a:lnTo>
                    <a:pt x="609" y="462280"/>
                  </a:lnTo>
                  <a:lnTo>
                    <a:pt x="927" y="463550"/>
                  </a:lnTo>
                  <a:lnTo>
                    <a:pt x="1295" y="466090"/>
                  </a:lnTo>
                  <a:lnTo>
                    <a:pt x="1727" y="467360"/>
                  </a:lnTo>
                  <a:lnTo>
                    <a:pt x="2197" y="468630"/>
                  </a:lnTo>
                  <a:lnTo>
                    <a:pt x="2730" y="469900"/>
                  </a:lnTo>
                  <a:lnTo>
                    <a:pt x="3302" y="472440"/>
                  </a:lnTo>
                  <a:lnTo>
                    <a:pt x="10502" y="483870"/>
                  </a:lnTo>
                  <a:lnTo>
                    <a:pt x="11556" y="486410"/>
                  </a:lnTo>
                  <a:lnTo>
                    <a:pt x="12649" y="486410"/>
                  </a:lnTo>
                  <a:lnTo>
                    <a:pt x="13792" y="487680"/>
                  </a:lnTo>
                  <a:lnTo>
                    <a:pt x="14973" y="488950"/>
                  </a:lnTo>
                  <a:lnTo>
                    <a:pt x="16205" y="490220"/>
                  </a:lnTo>
                  <a:lnTo>
                    <a:pt x="17475" y="491490"/>
                  </a:lnTo>
                  <a:lnTo>
                    <a:pt x="18796" y="492760"/>
                  </a:lnTo>
                  <a:lnTo>
                    <a:pt x="21539" y="495300"/>
                  </a:lnTo>
                  <a:lnTo>
                    <a:pt x="22974" y="495300"/>
                  </a:lnTo>
                  <a:lnTo>
                    <a:pt x="25920" y="497840"/>
                  </a:lnTo>
                  <a:lnTo>
                    <a:pt x="27431" y="497840"/>
                  </a:lnTo>
                  <a:lnTo>
                    <a:pt x="30543" y="500380"/>
                  </a:lnTo>
                  <a:lnTo>
                    <a:pt x="455993" y="500380"/>
                  </a:lnTo>
                  <a:lnTo>
                    <a:pt x="456933" y="499110"/>
                  </a:lnTo>
                  <a:lnTo>
                    <a:pt x="458787" y="499110"/>
                  </a:lnTo>
                  <a:lnTo>
                    <a:pt x="460540" y="497840"/>
                  </a:lnTo>
                  <a:lnTo>
                    <a:pt x="461391" y="496570"/>
                  </a:lnTo>
                  <a:lnTo>
                    <a:pt x="462216" y="496570"/>
                  </a:lnTo>
                  <a:lnTo>
                    <a:pt x="463016" y="495300"/>
                  </a:lnTo>
                  <a:lnTo>
                    <a:pt x="464553" y="494030"/>
                  </a:lnTo>
                  <a:lnTo>
                    <a:pt x="465277" y="492760"/>
                  </a:lnTo>
                  <a:lnTo>
                    <a:pt x="465975" y="492760"/>
                  </a:lnTo>
                  <a:lnTo>
                    <a:pt x="467283" y="490220"/>
                  </a:lnTo>
                  <a:lnTo>
                    <a:pt x="467893" y="490220"/>
                  </a:lnTo>
                  <a:lnTo>
                    <a:pt x="469036" y="487680"/>
                  </a:lnTo>
                  <a:lnTo>
                    <a:pt x="533107" y="387350"/>
                  </a:lnTo>
                  <a:lnTo>
                    <a:pt x="533438" y="387350"/>
                  </a:lnTo>
                  <a:lnTo>
                    <a:pt x="533730" y="386080"/>
                  </a:lnTo>
                  <a:lnTo>
                    <a:pt x="533857" y="386080"/>
                  </a:lnTo>
                  <a:lnTo>
                    <a:pt x="533717" y="383540"/>
                  </a:lnTo>
                  <a:lnTo>
                    <a:pt x="533438" y="383540"/>
                  </a:lnTo>
                  <a:lnTo>
                    <a:pt x="533107" y="382270"/>
                  </a:lnTo>
                  <a:lnTo>
                    <a:pt x="532587" y="382270"/>
                  </a:lnTo>
                  <a:lnTo>
                    <a:pt x="532345" y="381000"/>
                  </a:lnTo>
                  <a:lnTo>
                    <a:pt x="530123" y="381000"/>
                  </a:lnTo>
                  <a:lnTo>
                    <a:pt x="529272" y="379730"/>
                  </a:lnTo>
                  <a:lnTo>
                    <a:pt x="190601" y="379730"/>
                  </a:lnTo>
                  <a:lnTo>
                    <a:pt x="190055" y="378460"/>
                  </a:lnTo>
                  <a:lnTo>
                    <a:pt x="189369" y="378460"/>
                  </a:lnTo>
                  <a:lnTo>
                    <a:pt x="189001" y="377190"/>
                  </a:lnTo>
                  <a:lnTo>
                    <a:pt x="188658" y="377190"/>
                  </a:lnTo>
                  <a:lnTo>
                    <a:pt x="188518" y="375920"/>
                  </a:lnTo>
                  <a:lnTo>
                    <a:pt x="188391" y="375920"/>
                  </a:lnTo>
                  <a:lnTo>
                    <a:pt x="188709" y="373380"/>
                  </a:lnTo>
                  <a:lnTo>
                    <a:pt x="188912" y="373380"/>
                  </a:lnTo>
                  <a:lnTo>
                    <a:pt x="189166" y="372110"/>
                  </a:lnTo>
                  <a:lnTo>
                    <a:pt x="228866" y="309880"/>
                  </a:lnTo>
                  <a:lnTo>
                    <a:pt x="229958" y="309880"/>
                  </a:lnTo>
                  <a:lnTo>
                    <a:pt x="230543" y="308610"/>
                  </a:lnTo>
                  <a:lnTo>
                    <a:pt x="582777" y="308610"/>
                  </a:lnTo>
                  <a:lnTo>
                    <a:pt x="583552" y="307340"/>
                  </a:lnTo>
                  <a:lnTo>
                    <a:pt x="584758" y="307340"/>
                  </a:lnTo>
                  <a:lnTo>
                    <a:pt x="584974" y="306070"/>
                  </a:lnTo>
                  <a:lnTo>
                    <a:pt x="585279" y="306070"/>
                  </a:lnTo>
                  <a:lnTo>
                    <a:pt x="642531" y="215900"/>
                  </a:lnTo>
                  <a:lnTo>
                    <a:pt x="642975" y="215900"/>
                  </a:lnTo>
                  <a:lnTo>
                    <a:pt x="643102" y="214630"/>
                  </a:lnTo>
                  <a:lnTo>
                    <a:pt x="642810" y="212090"/>
                  </a:lnTo>
                  <a:lnTo>
                    <a:pt x="642531" y="212090"/>
                  </a:lnTo>
                  <a:lnTo>
                    <a:pt x="642353" y="210820"/>
                  </a:lnTo>
                  <a:lnTo>
                    <a:pt x="641718" y="210820"/>
                  </a:lnTo>
                  <a:lnTo>
                    <a:pt x="641197" y="209550"/>
                  </a:lnTo>
                  <a:lnTo>
                    <a:pt x="301396" y="209550"/>
                  </a:lnTo>
                  <a:lnTo>
                    <a:pt x="300913" y="208280"/>
                  </a:lnTo>
                  <a:lnTo>
                    <a:pt x="299173" y="208280"/>
                  </a:lnTo>
                  <a:lnTo>
                    <a:pt x="298932" y="207010"/>
                  </a:lnTo>
                  <a:lnTo>
                    <a:pt x="298323" y="207010"/>
                  </a:lnTo>
                  <a:lnTo>
                    <a:pt x="298018" y="205740"/>
                  </a:lnTo>
                  <a:lnTo>
                    <a:pt x="297764" y="205740"/>
                  </a:lnTo>
                  <a:lnTo>
                    <a:pt x="297891" y="203200"/>
                  </a:lnTo>
                  <a:lnTo>
                    <a:pt x="298157" y="201930"/>
                  </a:lnTo>
                  <a:lnTo>
                    <a:pt x="298411" y="201930"/>
                  </a:lnTo>
                  <a:lnTo>
                    <a:pt x="339712" y="137160"/>
                  </a:lnTo>
                  <a:lnTo>
                    <a:pt x="340156" y="135890"/>
                  </a:lnTo>
                  <a:lnTo>
                    <a:pt x="341541" y="135890"/>
                  </a:lnTo>
                  <a:lnTo>
                    <a:pt x="342011" y="134620"/>
                  </a:lnTo>
                  <a:lnTo>
                    <a:pt x="694397" y="134620"/>
                  </a:lnTo>
                  <a:lnTo>
                    <a:pt x="694969" y="133350"/>
                  </a:lnTo>
                  <a:lnTo>
                    <a:pt x="695706" y="133350"/>
                  </a:lnTo>
                  <a:lnTo>
                    <a:pt x="696112" y="132080"/>
                  </a:lnTo>
                  <a:lnTo>
                    <a:pt x="759472" y="33020"/>
                  </a:lnTo>
                  <a:lnTo>
                    <a:pt x="759993" y="31750"/>
                  </a:lnTo>
                  <a:lnTo>
                    <a:pt x="760463" y="31750"/>
                  </a:lnTo>
                  <a:lnTo>
                    <a:pt x="760869" y="30480"/>
                  </a:lnTo>
                  <a:lnTo>
                    <a:pt x="761047" y="29210"/>
                  </a:lnTo>
                  <a:lnTo>
                    <a:pt x="761339" y="29210"/>
                  </a:lnTo>
                  <a:lnTo>
                    <a:pt x="761466" y="27940"/>
                  </a:lnTo>
                  <a:lnTo>
                    <a:pt x="761657" y="26670"/>
                  </a:lnTo>
                  <a:lnTo>
                    <a:pt x="761657" y="22860"/>
                  </a:lnTo>
                  <a:lnTo>
                    <a:pt x="761466" y="21590"/>
                  </a:lnTo>
                  <a:lnTo>
                    <a:pt x="761199" y="20320"/>
                  </a:lnTo>
                  <a:lnTo>
                    <a:pt x="760869" y="19050"/>
                  </a:lnTo>
                  <a:lnTo>
                    <a:pt x="760247" y="17780"/>
                  </a:lnTo>
                  <a:lnTo>
                    <a:pt x="759764" y="16510"/>
                  </a:lnTo>
                  <a:lnTo>
                    <a:pt x="759218" y="15240"/>
                  </a:lnTo>
                  <a:lnTo>
                    <a:pt x="758609" y="15240"/>
                  </a:lnTo>
                  <a:lnTo>
                    <a:pt x="757923" y="13970"/>
                  </a:lnTo>
                  <a:lnTo>
                    <a:pt x="757186" y="12700"/>
                  </a:lnTo>
                  <a:lnTo>
                    <a:pt x="756373" y="12700"/>
                  </a:lnTo>
                  <a:lnTo>
                    <a:pt x="755510" y="11430"/>
                  </a:lnTo>
                  <a:close/>
                </a:path>
                <a:path w="2431415" h="511810">
                  <a:moveTo>
                    <a:pt x="1310068" y="11430"/>
                  </a:moveTo>
                  <a:lnTo>
                    <a:pt x="856830" y="11430"/>
                  </a:lnTo>
                  <a:lnTo>
                    <a:pt x="843813" y="16510"/>
                  </a:lnTo>
                  <a:lnTo>
                    <a:pt x="837577" y="19050"/>
                  </a:lnTo>
                  <a:lnTo>
                    <a:pt x="834542" y="21590"/>
                  </a:lnTo>
                  <a:lnTo>
                    <a:pt x="831557" y="22860"/>
                  </a:lnTo>
                  <a:lnTo>
                    <a:pt x="828649" y="25400"/>
                  </a:lnTo>
                  <a:lnTo>
                    <a:pt x="825804" y="26670"/>
                  </a:lnTo>
                  <a:lnTo>
                    <a:pt x="823023" y="29210"/>
                  </a:lnTo>
                  <a:lnTo>
                    <a:pt x="799782" y="54610"/>
                  </a:lnTo>
                  <a:lnTo>
                    <a:pt x="517779" y="496570"/>
                  </a:lnTo>
                  <a:lnTo>
                    <a:pt x="517258" y="496570"/>
                  </a:lnTo>
                  <a:lnTo>
                    <a:pt x="517194" y="499110"/>
                  </a:lnTo>
                  <a:lnTo>
                    <a:pt x="517271" y="500380"/>
                  </a:lnTo>
                  <a:lnTo>
                    <a:pt x="636092" y="500380"/>
                  </a:lnTo>
                  <a:lnTo>
                    <a:pt x="649109" y="495300"/>
                  </a:lnTo>
                  <a:lnTo>
                    <a:pt x="655345" y="492760"/>
                  </a:lnTo>
                  <a:lnTo>
                    <a:pt x="658380" y="490220"/>
                  </a:lnTo>
                  <a:lnTo>
                    <a:pt x="661352" y="488950"/>
                  </a:lnTo>
                  <a:lnTo>
                    <a:pt x="664273" y="486410"/>
                  </a:lnTo>
                  <a:lnTo>
                    <a:pt x="667118" y="485140"/>
                  </a:lnTo>
                  <a:lnTo>
                    <a:pt x="669899" y="482600"/>
                  </a:lnTo>
                  <a:lnTo>
                    <a:pt x="691235" y="459740"/>
                  </a:lnTo>
                  <a:lnTo>
                    <a:pt x="693140" y="457200"/>
                  </a:lnTo>
                  <a:lnTo>
                    <a:pt x="897813" y="137160"/>
                  </a:lnTo>
                  <a:lnTo>
                    <a:pt x="898258" y="135890"/>
                  </a:lnTo>
                  <a:lnTo>
                    <a:pt x="899642" y="135890"/>
                  </a:lnTo>
                  <a:lnTo>
                    <a:pt x="900125" y="134620"/>
                  </a:lnTo>
                  <a:lnTo>
                    <a:pt x="1249011" y="134620"/>
                  </a:lnTo>
                  <a:lnTo>
                    <a:pt x="1313815" y="33020"/>
                  </a:lnTo>
                  <a:lnTo>
                    <a:pt x="1314361" y="31750"/>
                  </a:lnTo>
                  <a:lnTo>
                    <a:pt x="1314615" y="31750"/>
                  </a:lnTo>
                  <a:lnTo>
                    <a:pt x="1315059" y="30480"/>
                  </a:lnTo>
                  <a:lnTo>
                    <a:pt x="1315427" y="29210"/>
                  </a:lnTo>
                  <a:lnTo>
                    <a:pt x="1315720" y="27940"/>
                  </a:lnTo>
                  <a:lnTo>
                    <a:pt x="1315935" y="26670"/>
                  </a:lnTo>
                  <a:lnTo>
                    <a:pt x="1316075" y="26670"/>
                  </a:lnTo>
                  <a:lnTo>
                    <a:pt x="1315923" y="21590"/>
                  </a:lnTo>
                  <a:lnTo>
                    <a:pt x="1315707" y="21590"/>
                  </a:lnTo>
                  <a:lnTo>
                    <a:pt x="1315415" y="20320"/>
                  </a:lnTo>
                  <a:lnTo>
                    <a:pt x="1315046" y="19050"/>
                  </a:lnTo>
                  <a:lnTo>
                    <a:pt x="1314602" y="17780"/>
                  </a:lnTo>
                  <a:lnTo>
                    <a:pt x="1314081" y="16510"/>
                  </a:lnTo>
                  <a:lnTo>
                    <a:pt x="1313497" y="15240"/>
                  </a:lnTo>
                  <a:lnTo>
                    <a:pt x="1312837" y="15240"/>
                  </a:lnTo>
                  <a:lnTo>
                    <a:pt x="1312113" y="13970"/>
                  </a:lnTo>
                  <a:lnTo>
                    <a:pt x="1311338" y="12700"/>
                  </a:lnTo>
                  <a:lnTo>
                    <a:pt x="1310932" y="12700"/>
                  </a:lnTo>
                  <a:lnTo>
                    <a:pt x="1310068" y="11430"/>
                  </a:lnTo>
                  <a:close/>
                </a:path>
                <a:path w="2431415" h="511810">
                  <a:moveTo>
                    <a:pt x="1565605" y="499110"/>
                  </a:moveTo>
                  <a:lnTo>
                    <a:pt x="1137958" y="499110"/>
                  </a:lnTo>
                  <a:lnTo>
                    <a:pt x="1139545" y="500380"/>
                  </a:lnTo>
                  <a:lnTo>
                    <a:pt x="1564589" y="500380"/>
                  </a:lnTo>
                  <a:lnTo>
                    <a:pt x="1565605" y="499110"/>
                  </a:lnTo>
                  <a:close/>
                </a:path>
                <a:path w="2431415" h="511810">
                  <a:moveTo>
                    <a:pt x="1569440" y="496570"/>
                  </a:moveTo>
                  <a:lnTo>
                    <a:pt x="1133335" y="496570"/>
                  </a:lnTo>
                  <a:lnTo>
                    <a:pt x="1136396" y="499110"/>
                  </a:lnTo>
                  <a:lnTo>
                    <a:pt x="1566595" y="499110"/>
                  </a:lnTo>
                  <a:lnTo>
                    <a:pt x="1567561" y="497840"/>
                  </a:lnTo>
                  <a:lnTo>
                    <a:pt x="1568513" y="497840"/>
                  </a:lnTo>
                  <a:lnTo>
                    <a:pt x="1569440" y="496570"/>
                  </a:lnTo>
                  <a:close/>
                </a:path>
                <a:path w="2431415" h="511810">
                  <a:moveTo>
                    <a:pt x="1863458" y="11430"/>
                  </a:moveTo>
                  <a:lnTo>
                    <a:pt x="1410665" y="11430"/>
                  </a:lnTo>
                  <a:lnTo>
                    <a:pt x="1397647" y="16510"/>
                  </a:lnTo>
                  <a:lnTo>
                    <a:pt x="1391412" y="19050"/>
                  </a:lnTo>
                  <a:lnTo>
                    <a:pt x="1388376" y="21590"/>
                  </a:lnTo>
                  <a:lnTo>
                    <a:pt x="1385404" y="22860"/>
                  </a:lnTo>
                  <a:lnTo>
                    <a:pt x="1382496" y="25400"/>
                  </a:lnTo>
                  <a:lnTo>
                    <a:pt x="1379639" y="26670"/>
                  </a:lnTo>
                  <a:lnTo>
                    <a:pt x="1376870" y="29210"/>
                  </a:lnTo>
                  <a:lnTo>
                    <a:pt x="1353616" y="54610"/>
                  </a:lnTo>
                  <a:lnTo>
                    <a:pt x="1115898" y="426720"/>
                  </a:lnTo>
                  <a:lnTo>
                    <a:pt x="1114996" y="427990"/>
                  </a:lnTo>
                  <a:lnTo>
                    <a:pt x="1114145" y="429260"/>
                  </a:lnTo>
                  <a:lnTo>
                    <a:pt x="1113345" y="431800"/>
                  </a:lnTo>
                  <a:lnTo>
                    <a:pt x="1112596" y="433070"/>
                  </a:lnTo>
                  <a:lnTo>
                    <a:pt x="1111897" y="434340"/>
                  </a:lnTo>
                  <a:lnTo>
                    <a:pt x="1111262" y="435610"/>
                  </a:lnTo>
                  <a:lnTo>
                    <a:pt x="1110678" y="438150"/>
                  </a:lnTo>
                  <a:lnTo>
                    <a:pt x="1110157" y="439420"/>
                  </a:lnTo>
                  <a:lnTo>
                    <a:pt x="1109687" y="440690"/>
                  </a:lnTo>
                  <a:lnTo>
                    <a:pt x="1109281" y="441960"/>
                  </a:lnTo>
                  <a:lnTo>
                    <a:pt x="1108925" y="444500"/>
                  </a:lnTo>
                  <a:lnTo>
                    <a:pt x="1108633" y="445770"/>
                  </a:lnTo>
                  <a:lnTo>
                    <a:pt x="1108392" y="447040"/>
                  </a:lnTo>
                  <a:lnTo>
                    <a:pt x="1108214" y="449580"/>
                  </a:lnTo>
                  <a:lnTo>
                    <a:pt x="1108163" y="457200"/>
                  </a:lnTo>
                  <a:lnTo>
                    <a:pt x="1108227" y="458470"/>
                  </a:lnTo>
                  <a:lnTo>
                    <a:pt x="1108405" y="459740"/>
                  </a:lnTo>
                  <a:lnTo>
                    <a:pt x="1108646" y="461010"/>
                  </a:lnTo>
                  <a:lnTo>
                    <a:pt x="1108938" y="463550"/>
                  </a:lnTo>
                  <a:lnTo>
                    <a:pt x="1109294" y="464820"/>
                  </a:lnTo>
                  <a:lnTo>
                    <a:pt x="1109713" y="466090"/>
                  </a:lnTo>
                  <a:lnTo>
                    <a:pt x="1110195" y="468630"/>
                  </a:lnTo>
                  <a:lnTo>
                    <a:pt x="1110716" y="469900"/>
                  </a:lnTo>
                  <a:lnTo>
                    <a:pt x="1111300" y="471170"/>
                  </a:lnTo>
                  <a:lnTo>
                    <a:pt x="1111948" y="472440"/>
                  </a:lnTo>
                  <a:lnTo>
                    <a:pt x="1112647" y="474980"/>
                  </a:lnTo>
                  <a:lnTo>
                    <a:pt x="1113383" y="476250"/>
                  </a:lnTo>
                  <a:lnTo>
                    <a:pt x="1114196" y="477520"/>
                  </a:lnTo>
                  <a:lnTo>
                    <a:pt x="1115047" y="478790"/>
                  </a:lnTo>
                  <a:lnTo>
                    <a:pt x="1115961" y="480060"/>
                  </a:lnTo>
                  <a:lnTo>
                    <a:pt x="1116914" y="482600"/>
                  </a:lnTo>
                  <a:lnTo>
                    <a:pt x="1126236" y="492760"/>
                  </a:lnTo>
                  <a:lnTo>
                    <a:pt x="1127582" y="492760"/>
                  </a:lnTo>
                  <a:lnTo>
                    <a:pt x="1128966" y="494030"/>
                  </a:lnTo>
                  <a:lnTo>
                    <a:pt x="1131849" y="496570"/>
                  </a:lnTo>
                  <a:lnTo>
                    <a:pt x="1570342" y="496570"/>
                  </a:lnTo>
                  <a:lnTo>
                    <a:pt x="1572069" y="494030"/>
                  </a:lnTo>
                  <a:lnTo>
                    <a:pt x="1572882" y="494030"/>
                  </a:lnTo>
                  <a:lnTo>
                    <a:pt x="1573682" y="492760"/>
                  </a:lnTo>
                  <a:lnTo>
                    <a:pt x="1574444" y="491490"/>
                  </a:lnTo>
                  <a:lnTo>
                    <a:pt x="1575181" y="491490"/>
                  </a:lnTo>
                  <a:lnTo>
                    <a:pt x="1576552" y="488950"/>
                  </a:lnTo>
                  <a:lnTo>
                    <a:pt x="1577187" y="487680"/>
                  </a:lnTo>
                  <a:lnTo>
                    <a:pt x="1646113" y="379730"/>
                  </a:lnTo>
                  <a:lnTo>
                    <a:pt x="1299349" y="379730"/>
                  </a:lnTo>
                  <a:lnTo>
                    <a:pt x="1298854" y="378460"/>
                  </a:lnTo>
                  <a:lnTo>
                    <a:pt x="1298422" y="378460"/>
                  </a:lnTo>
                  <a:lnTo>
                    <a:pt x="1298079" y="377190"/>
                  </a:lnTo>
                  <a:lnTo>
                    <a:pt x="1297762" y="377190"/>
                  </a:lnTo>
                  <a:lnTo>
                    <a:pt x="1297635" y="375920"/>
                  </a:lnTo>
                  <a:lnTo>
                    <a:pt x="1297762" y="373380"/>
                  </a:lnTo>
                  <a:lnTo>
                    <a:pt x="1298232" y="373380"/>
                  </a:lnTo>
                  <a:lnTo>
                    <a:pt x="1448866" y="137160"/>
                  </a:lnTo>
                  <a:lnTo>
                    <a:pt x="1449311" y="135890"/>
                  </a:lnTo>
                  <a:lnTo>
                    <a:pt x="1450695" y="135890"/>
                  </a:lnTo>
                  <a:lnTo>
                    <a:pt x="1451178" y="134620"/>
                  </a:lnTo>
                  <a:lnTo>
                    <a:pt x="1802549" y="134620"/>
                  </a:lnTo>
                  <a:lnTo>
                    <a:pt x="1803120" y="133350"/>
                  </a:lnTo>
                  <a:lnTo>
                    <a:pt x="1803755" y="133350"/>
                  </a:lnTo>
                  <a:lnTo>
                    <a:pt x="1804276" y="132080"/>
                  </a:lnTo>
                  <a:lnTo>
                    <a:pt x="1867357" y="34290"/>
                  </a:lnTo>
                  <a:lnTo>
                    <a:pt x="1867941" y="33020"/>
                  </a:lnTo>
                  <a:lnTo>
                    <a:pt x="1868449" y="31750"/>
                  </a:lnTo>
                  <a:lnTo>
                    <a:pt x="1868893" y="30480"/>
                  </a:lnTo>
                  <a:lnTo>
                    <a:pt x="1869262" y="29210"/>
                  </a:lnTo>
                  <a:lnTo>
                    <a:pt x="1869427" y="29210"/>
                  </a:lnTo>
                  <a:lnTo>
                    <a:pt x="1869681" y="27940"/>
                  </a:lnTo>
                  <a:lnTo>
                    <a:pt x="1869859" y="26670"/>
                  </a:lnTo>
                  <a:lnTo>
                    <a:pt x="1869668" y="21590"/>
                  </a:lnTo>
                  <a:lnTo>
                    <a:pt x="1869414" y="20320"/>
                  </a:lnTo>
                  <a:lnTo>
                    <a:pt x="1869071" y="19050"/>
                  </a:lnTo>
                  <a:lnTo>
                    <a:pt x="1868881" y="19050"/>
                  </a:lnTo>
                  <a:lnTo>
                    <a:pt x="1868436" y="17780"/>
                  </a:lnTo>
                  <a:lnTo>
                    <a:pt x="1867916" y="16510"/>
                  </a:lnTo>
                  <a:lnTo>
                    <a:pt x="1867331" y="15240"/>
                  </a:lnTo>
                  <a:lnTo>
                    <a:pt x="1867014" y="15240"/>
                  </a:lnTo>
                  <a:lnTo>
                    <a:pt x="1866328" y="13970"/>
                  </a:lnTo>
                  <a:lnTo>
                    <a:pt x="1865960" y="13970"/>
                  </a:lnTo>
                  <a:lnTo>
                    <a:pt x="1864766" y="12700"/>
                  </a:lnTo>
                  <a:lnTo>
                    <a:pt x="1864347" y="12700"/>
                  </a:lnTo>
                  <a:lnTo>
                    <a:pt x="1863458" y="11430"/>
                  </a:lnTo>
                  <a:close/>
                </a:path>
                <a:path w="2431415" h="511810">
                  <a:moveTo>
                    <a:pt x="1047432" y="433070"/>
                  </a:moveTo>
                  <a:lnTo>
                    <a:pt x="787857" y="433070"/>
                  </a:lnTo>
                  <a:lnTo>
                    <a:pt x="788454" y="434340"/>
                  </a:lnTo>
                  <a:lnTo>
                    <a:pt x="1046302" y="434340"/>
                  </a:lnTo>
                  <a:lnTo>
                    <a:pt x="1047432" y="433070"/>
                  </a:lnTo>
                  <a:close/>
                </a:path>
                <a:path w="2431415" h="511810">
                  <a:moveTo>
                    <a:pt x="1058887" y="427990"/>
                  </a:moveTo>
                  <a:lnTo>
                    <a:pt x="785812" y="427990"/>
                  </a:lnTo>
                  <a:lnTo>
                    <a:pt x="785660" y="429260"/>
                  </a:lnTo>
                  <a:lnTo>
                    <a:pt x="785964" y="431800"/>
                  </a:lnTo>
                  <a:lnTo>
                    <a:pt x="786257" y="431800"/>
                  </a:lnTo>
                  <a:lnTo>
                    <a:pt x="786625" y="433070"/>
                  </a:lnTo>
                  <a:lnTo>
                    <a:pt x="1050747" y="433070"/>
                  </a:lnTo>
                  <a:lnTo>
                    <a:pt x="1051826" y="431800"/>
                  </a:lnTo>
                  <a:lnTo>
                    <a:pt x="1053934" y="430530"/>
                  </a:lnTo>
                  <a:lnTo>
                    <a:pt x="1055966" y="430530"/>
                  </a:lnTo>
                  <a:lnTo>
                    <a:pt x="1056970" y="429260"/>
                  </a:lnTo>
                  <a:lnTo>
                    <a:pt x="1057935" y="429260"/>
                  </a:lnTo>
                  <a:lnTo>
                    <a:pt x="1058887" y="427990"/>
                  </a:lnTo>
                  <a:close/>
                </a:path>
                <a:path w="2431415" h="511810">
                  <a:moveTo>
                    <a:pt x="1249011" y="134620"/>
                  </a:moveTo>
                  <a:lnTo>
                    <a:pt x="1091425" y="134620"/>
                  </a:lnTo>
                  <a:lnTo>
                    <a:pt x="1091895" y="135890"/>
                  </a:lnTo>
                  <a:lnTo>
                    <a:pt x="1093279" y="135890"/>
                  </a:lnTo>
                  <a:lnTo>
                    <a:pt x="1093724" y="137160"/>
                  </a:lnTo>
                  <a:lnTo>
                    <a:pt x="1094244" y="137160"/>
                  </a:lnTo>
                  <a:lnTo>
                    <a:pt x="1094384" y="138430"/>
                  </a:lnTo>
                  <a:lnTo>
                    <a:pt x="1094536" y="138430"/>
                  </a:lnTo>
                  <a:lnTo>
                    <a:pt x="1094689" y="139700"/>
                  </a:lnTo>
                  <a:lnTo>
                    <a:pt x="1094536" y="140970"/>
                  </a:lnTo>
                  <a:lnTo>
                    <a:pt x="1094384" y="140970"/>
                  </a:lnTo>
                  <a:lnTo>
                    <a:pt x="1094257" y="142240"/>
                  </a:lnTo>
                  <a:lnTo>
                    <a:pt x="1094105" y="142240"/>
                  </a:lnTo>
                  <a:lnTo>
                    <a:pt x="984326" y="313690"/>
                  </a:lnTo>
                  <a:lnTo>
                    <a:pt x="983881" y="314960"/>
                  </a:lnTo>
                  <a:lnTo>
                    <a:pt x="982802" y="314960"/>
                  </a:lnTo>
                  <a:lnTo>
                    <a:pt x="982179" y="316230"/>
                  </a:lnTo>
                  <a:lnTo>
                    <a:pt x="857796" y="316230"/>
                  </a:lnTo>
                  <a:lnTo>
                    <a:pt x="857186" y="317500"/>
                  </a:lnTo>
                  <a:lnTo>
                    <a:pt x="855903" y="317500"/>
                  </a:lnTo>
                  <a:lnTo>
                    <a:pt x="855611" y="318770"/>
                  </a:lnTo>
                  <a:lnTo>
                    <a:pt x="786244" y="426720"/>
                  </a:lnTo>
                  <a:lnTo>
                    <a:pt x="786091" y="427990"/>
                  </a:lnTo>
                  <a:lnTo>
                    <a:pt x="1059815" y="427990"/>
                  </a:lnTo>
                  <a:lnTo>
                    <a:pt x="1060716" y="426720"/>
                  </a:lnTo>
                  <a:lnTo>
                    <a:pt x="1061580" y="425450"/>
                  </a:lnTo>
                  <a:lnTo>
                    <a:pt x="1062431" y="425450"/>
                  </a:lnTo>
                  <a:lnTo>
                    <a:pt x="1063256" y="424180"/>
                  </a:lnTo>
                  <a:lnTo>
                    <a:pt x="1064056" y="424180"/>
                  </a:lnTo>
                  <a:lnTo>
                    <a:pt x="1065555" y="421640"/>
                  </a:lnTo>
                  <a:lnTo>
                    <a:pt x="1066253" y="420370"/>
                  </a:lnTo>
                  <a:lnTo>
                    <a:pt x="1066927" y="420370"/>
                  </a:lnTo>
                  <a:lnTo>
                    <a:pt x="1067562" y="419100"/>
                  </a:lnTo>
                  <a:lnTo>
                    <a:pt x="1249011" y="134620"/>
                  </a:lnTo>
                  <a:close/>
                </a:path>
                <a:path w="2431415" h="511810">
                  <a:moveTo>
                    <a:pt x="1755406" y="203200"/>
                  </a:moveTo>
                  <a:lnTo>
                    <a:pt x="1523060" y="203200"/>
                  </a:lnTo>
                  <a:lnTo>
                    <a:pt x="1455991" y="308610"/>
                  </a:lnTo>
                  <a:lnTo>
                    <a:pt x="1455674" y="308610"/>
                  </a:lnTo>
                  <a:lnTo>
                    <a:pt x="1455534" y="309880"/>
                  </a:lnTo>
                  <a:lnTo>
                    <a:pt x="1455381" y="309880"/>
                  </a:lnTo>
                  <a:lnTo>
                    <a:pt x="1455229" y="311150"/>
                  </a:lnTo>
                  <a:lnTo>
                    <a:pt x="1455381" y="312420"/>
                  </a:lnTo>
                  <a:lnTo>
                    <a:pt x="1455547" y="312420"/>
                  </a:lnTo>
                  <a:lnTo>
                    <a:pt x="1455750" y="313690"/>
                  </a:lnTo>
                  <a:lnTo>
                    <a:pt x="1456296" y="313690"/>
                  </a:lnTo>
                  <a:lnTo>
                    <a:pt x="1456766" y="314960"/>
                  </a:lnTo>
                  <a:lnTo>
                    <a:pt x="1457871" y="314960"/>
                  </a:lnTo>
                  <a:lnTo>
                    <a:pt x="1458188" y="316230"/>
                  </a:lnTo>
                  <a:lnTo>
                    <a:pt x="1533474" y="316230"/>
                  </a:lnTo>
                  <a:lnTo>
                    <a:pt x="1534058" y="317500"/>
                  </a:lnTo>
                  <a:lnTo>
                    <a:pt x="1534820" y="317500"/>
                  </a:lnTo>
                  <a:lnTo>
                    <a:pt x="1535239" y="318770"/>
                  </a:lnTo>
                  <a:lnTo>
                    <a:pt x="1535734" y="318770"/>
                  </a:lnTo>
                  <a:lnTo>
                    <a:pt x="1535912" y="320040"/>
                  </a:lnTo>
                  <a:lnTo>
                    <a:pt x="1535976" y="321310"/>
                  </a:lnTo>
                  <a:lnTo>
                    <a:pt x="1535912" y="322580"/>
                  </a:lnTo>
                  <a:lnTo>
                    <a:pt x="1535747" y="322580"/>
                  </a:lnTo>
                  <a:lnTo>
                    <a:pt x="1535353" y="323850"/>
                  </a:lnTo>
                  <a:lnTo>
                    <a:pt x="1500543" y="378460"/>
                  </a:lnTo>
                  <a:lnTo>
                    <a:pt x="1499971" y="378460"/>
                  </a:lnTo>
                  <a:lnTo>
                    <a:pt x="1499717" y="379730"/>
                  </a:lnTo>
                  <a:lnTo>
                    <a:pt x="1646113" y="379730"/>
                  </a:lnTo>
                  <a:lnTo>
                    <a:pt x="1755584" y="208280"/>
                  </a:lnTo>
                  <a:lnTo>
                    <a:pt x="1756029" y="208280"/>
                  </a:lnTo>
                  <a:lnTo>
                    <a:pt x="1756156" y="207010"/>
                  </a:lnTo>
                  <a:lnTo>
                    <a:pt x="1755863" y="204470"/>
                  </a:lnTo>
                  <a:lnTo>
                    <a:pt x="1755571" y="204470"/>
                  </a:lnTo>
                  <a:lnTo>
                    <a:pt x="1755406" y="203200"/>
                  </a:lnTo>
                  <a:close/>
                </a:path>
                <a:path w="2431415" h="511810">
                  <a:moveTo>
                    <a:pt x="1753971" y="201930"/>
                  </a:moveTo>
                  <a:lnTo>
                    <a:pt x="1524025" y="201930"/>
                  </a:lnTo>
                  <a:lnTo>
                    <a:pt x="1523758" y="203200"/>
                  </a:lnTo>
                  <a:lnTo>
                    <a:pt x="1754517" y="203200"/>
                  </a:lnTo>
                  <a:lnTo>
                    <a:pt x="1753971" y="201930"/>
                  </a:lnTo>
                  <a:close/>
                </a:path>
                <a:path w="2431415" h="511810">
                  <a:moveTo>
                    <a:pt x="754126" y="10160"/>
                  </a:moveTo>
                  <a:lnTo>
                    <a:pt x="308470" y="10160"/>
                  </a:lnTo>
                  <a:lnTo>
                    <a:pt x="305409" y="11430"/>
                  </a:lnTo>
                  <a:lnTo>
                    <a:pt x="754595" y="11430"/>
                  </a:lnTo>
                  <a:lnTo>
                    <a:pt x="754126" y="10160"/>
                  </a:lnTo>
                  <a:close/>
                </a:path>
                <a:path w="2431415" h="511810">
                  <a:moveTo>
                    <a:pt x="1308201" y="10160"/>
                  </a:moveTo>
                  <a:lnTo>
                    <a:pt x="863549" y="10160"/>
                  </a:lnTo>
                  <a:lnTo>
                    <a:pt x="860171" y="11430"/>
                  </a:lnTo>
                  <a:lnTo>
                    <a:pt x="1309154" y="11430"/>
                  </a:lnTo>
                  <a:lnTo>
                    <a:pt x="1308201" y="10160"/>
                  </a:lnTo>
                  <a:close/>
                </a:path>
                <a:path w="2431415" h="511810">
                  <a:moveTo>
                    <a:pt x="1861540" y="10160"/>
                  </a:moveTo>
                  <a:lnTo>
                    <a:pt x="1417383" y="10160"/>
                  </a:lnTo>
                  <a:lnTo>
                    <a:pt x="1414005" y="11430"/>
                  </a:lnTo>
                  <a:lnTo>
                    <a:pt x="1863001" y="11430"/>
                  </a:lnTo>
                  <a:lnTo>
                    <a:pt x="1861540" y="10160"/>
                  </a:lnTo>
                  <a:close/>
                </a:path>
                <a:path w="2431415" h="511810">
                  <a:moveTo>
                    <a:pt x="751065" y="8890"/>
                  </a:moveTo>
                  <a:lnTo>
                    <a:pt x="314617" y="8890"/>
                  </a:lnTo>
                  <a:lnTo>
                    <a:pt x="311531" y="10160"/>
                  </a:lnTo>
                  <a:lnTo>
                    <a:pt x="752119" y="10160"/>
                  </a:lnTo>
                  <a:lnTo>
                    <a:pt x="751065" y="8890"/>
                  </a:lnTo>
                  <a:close/>
                </a:path>
                <a:path w="2431415" h="511810">
                  <a:moveTo>
                    <a:pt x="1306156" y="8890"/>
                  </a:moveTo>
                  <a:lnTo>
                    <a:pt x="870369" y="8890"/>
                  </a:lnTo>
                  <a:lnTo>
                    <a:pt x="866952" y="10160"/>
                  </a:lnTo>
                  <a:lnTo>
                    <a:pt x="1306677" y="10160"/>
                  </a:lnTo>
                  <a:lnTo>
                    <a:pt x="1306156" y="8890"/>
                  </a:lnTo>
                  <a:close/>
                </a:path>
                <a:path w="2431415" h="511810">
                  <a:moveTo>
                    <a:pt x="1860003" y="8890"/>
                  </a:moveTo>
                  <a:lnTo>
                    <a:pt x="1424203" y="8890"/>
                  </a:lnTo>
                  <a:lnTo>
                    <a:pt x="1420787" y="10160"/>
                  </a:lnTo>
                  <a:lnTo>
                    <a:pt x="1860524" y="10160"/>
                  </a:lnTo>
                  <a:lnTo>
                    <a:pt x="1860003" y="8890"/>
                  </a:lnTo>
                  <a:close/>
                </a:path>
                <a:path w="2431415" h="511810">
                  <a:moveTo>
                    <a:pt x="746747" y="7620"/>
                  </a:moveTo>
                  <a:lnTo>
                    <a:pt x="323799" y="7620"/>
                  </a:lnTo>
                  <a:lnTo>
                    <a:pt x="320738" y="8890"/>
                  </a:lnTo>
                  <a:lnTo>
                    <a:pt x="747826" y="8890"/>
                  </a:lnTo>
                  <a:lnTo>
                    <a:pt x="746747" y="7620"/>
                  </a:lnTo>
                  <a:close/>
                </a:path>
                <a:path w="2431415" h="511810">
                  <a:moveTo>
                    <a:pt x="1301165" y="7620"/>
                  </a:moveTo>
                  <a:lnTo>
                    <a:pt x="880706" y="7620"/>
                  </a:lnTo>
                  <a:lnTo>
                    <a:pt x="877252" y="8890"/>
                  </a:lnTo>
                  <a:lnTo>
                    <a:pt x="1302308" y="8890"/>
                  </a:lnTo>
                  <a:lnTo>
                    <a:pt x="1301165" y="7620"/>
                  </a:lnTo>
                  <a:close/>
                </a:path>
                <a:path w="2431415" h="511810">
                  <a:moveTo>
                    <a:pt x="1855012" y="7620"/>
                  </a:moveTo>
                  <a:lnTo>
                    <a:pt x="1434541" y="7620"/>
                  </a:lnTo>
                  <a:lnTo>
                    <a:pt x="1431086" y="8890"/>
                  </a:lnTo>
                  <a:lnTo>
                    <a:pt x="1856155" y="8890"/>
                  </a:lnTo>
                  <a:lnTo>
                    <a:pt x="1855012" y="7620"/>
                  </a:lnTo>
                  <a:close/>
                </a:path>
                <a:path w="2431415" h="511810">
                  <a:moveTo>
                    <a:pt x="1952752" y="2540"/>
                  </a:moveTo>
                  <a:lnTo>
                    <a:pt x="1940623" y="2540"/>
                  </a:lnTo>
                  <a:lnTo>
                    <a:pt x="1940064" y="3810"/>
                  </a:lnTo>
                  <a:lnTo>
                    <a:pt x="1953133" y="3810"/>
                  </a:lnTo>
                  <a:lnTo>
                    <a:pt x="1952752" y="2540"/>
                  </a:lnTo>
                  <a:close/>
                </a:path>
                <a:path w="2431415" h="511810">
                  <a:moveTo>
                    <a:pt x="1951418" y="1270"/>
                  </a:moveTo>
                  <a:lnTo>
                    <a:pt x="1942147" y="1270"/>
                  </a:lnTo>
                  <a:lnTo>
                    <a:pt x="1941233" y="2540"/>
                  </a:lnTo>
                  <a:lnTo>
                    <a:pt x="1952117" y="2540"/>
                  </a:lnTo>
                  <a:lnTo>
                    <a:pt x="1951418" y="1270"/>
                  </a:lnTo>
                  <a:close/>
                </a:path>
                <a:path w="2431415" h="511810">
                  <a:moveTo>
                    <a:pt x="1948789" y="0"/>
                  </a:moveTo>
                  <a:lnTo>
                    <a:pt x="1944789" y="0"/>
                  </a:lnTo>
                  <a:lnTo>
                    <a:pt x="1944230" y="1270"/>
                  </a:lnTo>
                  <a:lnTo>
                    <a:pt x="1949348" y="1270"/>
                  </a:lnTo>
                  <a:lnTo>
                    <a:pt x="194878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11" name="Text Box 2">
              <a:hlinkClick r:id="rId5"/>
              <a:extLst>
                <a:ext uri="{FF2B5EF4-FFF2-40B4-BE49-F238E27FC236}">
                  <a16:creationId xmlns:a16="http://schemas.microsoft.com/office/drawing/2014/main" id="{F5683BDA-0A32-E82D-42ED-C6C18E4F9F6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2181" y="6292302"/>
              <a:ext cx="1336862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</a:rPr>
                <a:t>EUROPOS.GROUP</a:t>
              </a:r>
              <a:endParaRPr lang="x-none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  <p:sp>
        <p:nvSpPr>
          <p:cNvPr id="12" name="Text Box 2">
            <a:extLst>
              <a:ext uri="{FF2B5EF4-FFF2-40B4-BE49-F238E27FC236}">
                <a16:creationId xmlns:a16="http://schemas.microsoft.com/office/drawing/2014/main" id="{40B95B1D-13D4-ADBB-C827-361C08389D9B}"/>
              </a:ext>
            </a:extLst>
          </p:cNvPr>
          <p:cNvSpPr txBox="1">
            <a:spLocks/>
          </p:cNvSpPr>
          <p:nvPr/>
        </p:nvSpPr>
        <p:spPr bwMode="auto">
          <a:xfrm>
            <a:off x="2128575" y="6495948"/>
            <a:ext cx="179410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1A4F1F0-DE6A-87D9-9D3A-C2771DC464B3}"/>
              </a:ext>
            </a:extLst>
          </p:cNvPr>
          <p:cNvGrpSpPr/>
          <p:nvPr/>
        </p:nvGrpSpPr>
        <p:grpSpPr>
          <a:xfrm>
            <a:off x="749902" y="1816509"/>
            <a:ext cx="7317652" cy="2167134"/>
            <a:chOff x="749902" y="1816509"/>
            <a:chExt cx="7317652" cy="2167134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95EF2E4E-FE7E-CD61-CF73-18CD4F17A32A}"/>
                </a:ext>
              </a:extLst>
            </p:cNvPr>
            <p:cNvSpPr/>
            <p:nvPr/>
          </p:nvSpPr>
          <p:spPr>
            <a:xfrm>
              <a:off x="749902" y="1816509"/>
              <a:ext cx="2167134" cy="2167134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id="{E5BF5DFC-909D-D595-3C4C-79AFE4F27FF2}"/>
                </a:ext>
              </a:extLst>
            </p:cNvPr>
            <p:cNvCxnSpPr>
              <a:cxnSpLocks/>
            </p:cNvCxnSpPr>
            <p:nvPr/>
          </p:nvCxnSpPr>
          <p:spPr>
            <a:xfrm>
              <a:off x="2917036" y="3149600"/>
              <a:ext cx="5150518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C7AE2BA-B353-4943-937F-E60079BA84C4}"/>
              </a:ext>
            </a:extLst>
          </p:cNvPr>
          <p:cNvSpPr txBox="1"/>
          <p:nvPr/>
        </p:nvSpPr>
        <p:spPr>
          <a:xfrm>
            <a:off x="7864497" y="334059"/>
            <a:ext cx="4239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Гравитационные контейнеры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D6C7102-5917-6D6A-3C1B-1F6AB5C71374}"/>
              </a:ext>
            </a:extLst>
          </p:cNvPr>
          <p:cNvCxnSpPr>
            <a:cxnSpLocks/>
          </p:cNvCxnSpPr>
          <p:nvPr/>
        </p:nvCxnSpPr>
        <p:spPr>
          <a:xfrm>
            <a:off x="7952014" y="751122"/>
            <a:ext cx="4239986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16D4191-2D28-5B02-7151-D91698CADB92}"/>
              </a:ext>
            </a:extLst>
          </p:cNvPr>
          <p:cNvSpPr txBox="1"/>
          <p:nvPr/>
        </p:nvSpPr>
        <p:spPr>
          <a:xfrm>
            <a:off x="337417" y="363383"/>
            <a:ext cx="7915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Возможность брендирования </a:t>
            </a:r>
          </a:p>
        </p:txBody>
      </p:sp>
    </p:spTree>
    <p:extLst>
      <p:ext uri="{BB962C8B-B14F-4D97-AF65-F5344CB8AC3E}">
        <p14:creationId xmlns:p14="http://schemas.microsoft.com/office/powerpoint/2010/main" val="8910243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9">
      <a:dk1>
        <a:srgbClr val="292929"/>
      </a:dk1>
      <a:lt1>
        <a:sysClr val="window" lastClr="FFFFFF"/>
      </a:lt1>
      <a:dk2>
        <a:srgbClr val="292929"/>
      </a:dk2>
      <a:lt2>
        <a:srgbClr val="FFFFFF"/>
      </a:lt2>
      <a:accent1>
        <a:srgbClr val="0B478F"/>
      </a:accent1>
      <a:accent2>
        <a:srgbClr val="0B478F"/>
      </a:accent2>
      <a:accent3>
        <a:srgbClr val="0B478F"/>
      </a:accent3>
      <a:accent4>
        <a:srgbClr val="0B478F"/>
      </a:accent4>
      <a:accent5>
        <a:srgbClr val="0B478F"/>
      </a:accent5>
      <a:accent6>
        <a:srgbClr val="0B478F"/>
      </a:accent6>
      <a:hlink>
        <a:srgbClr val="0B478F"/>
      </a:hlink>
      <a:folHlink>
        <a:srgbClr val="292929"/>
      </a:folHlink>
    </a:clrScheme>
    <a:fontScheme name="Другая 1">
      <a:majorFont>
        <a:latin typeface="opensans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2653</TotalTime>
  <Words>573</Words>
  <Application>Microsoft Office PowerPoint</Application>
  <PresentationFormat>Широкоэкранный</PresentationFormat>
  <Paragraphs>139</Paragraphs>
  <Slides>17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Arimo</vt:lpstr>
      <vt:lpstr>Calibri</vt:lpstr>
      <vt:lpstr>Montserrat</vt:lpstr>
      <vt:lpstr>Montserrat ExtraBold</vt:lpstr>
      <vt:lpstr>Montserrat Medium</vt:lpstr>
      <vt:lpstr>Open Sans</vt:lpstr>
      <vt:lpstr>opensans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Чеканова</dc:creator>
  <cp:lastModifiedBy>Чеканова Анна</cp:lastModifiedBy>
  <cp:revision>117</cp:revision>
  <dcterms:created xsi:type="dcterms:W3CDTF">2024-08-31T11:38:16Z</dcterms:created>
  <dcterms:modified xsi:type="dcterms:W3CDTF">2026-05-26T13:57:31Z</dcterms:modified>
</cp:coreProperties>
</file>