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48" r:id="rId4"/>
  </p:sldMasterIdLst>
  <p:notesMasterIdLst>
    <p:notesMasterId r:id="rId10"/>
  </p:notesMasterIdLst>
  <p:sldIdLst>
    <p:sldId id="417" r:id="rId5"/>
    <p:sldId id="420" r:id="rId6"/>
    <p:sldId id="421" r:id="rId7"/>
    <p:sldId id="419" r:id="rId8"/>
    <p:sldId id="267" r:id="rId9"/>
  </p:sldIdLst>
  <p:sldSz cx="9144000" cy="5143500" type="screen16x9"/>
  <p:notesSz cx="12903200" cy="9271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598">
          <p15:clr>
            <a:srgbClr val="000000"/>
          </p15:clr>
        </p15:guide>
        <p15:guide id="2" pos="1531">
          <p15:clr>
            <a:srgbClr val="000000"/>
          </p15:clr>
        </p15:guide>
      </p15:sldGuideLst>
    </p:ext>
    <p:ext uri="GoogleSlidesCustomDataVersion2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64" roundtripDataSignature="AMtx7mgTf4Xnkeb4OZ5zzVn1HWxQmy7/5w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4F9D"/>
    <a:srgbClr val="FFFFFF"/>
    <a:srgbClr val="FF0000"/>
    <a:srgbClr val="F7F7F7"/>
    <a:srgbClr val="CEAE43"/>
    <a:srgbClr val="FF9900"/>
    <a:srgbClr val="6AA84F"/>
    <a:srgbClr val="FFFF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Нет стиля, нет сетки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0449" autoAdjust="0"/>
    <p:restoredTop sz="95766" autoAdjust="0"/>
  </p:normalViewPr>
  <p:slideViewPr>
    <p:cSldViewPr snapToGrid="0">
      <p:cViewPr>
        <p:scale>
          <a:sx n="100" d="100"/>
          <a:sy n="100" d="100"/>
        </p:scale>
        <p:origin x="3930" y="1860"/>
      </p:cViewPr>
      <p:guideLst>
        <p:guide orient="horz" pos="1598"/>
        <p:guide pos="1531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3" Type="http://schemas.openxmlformats.org/officeDocument/2006/relationships/customXml" Target="../customXml/item3.xml"/><Relationship Id="rId68" Type="http://schemas.openxmlformats.org/officeDocument/2006/relationships/tableStyles" Target="tableStyles.xml"/><Relationship Id="rId7" Type="http://schemas.openxmlformats.org/officeDocument/2006/relationships/slide" Target="slides/slide3.xml"/><Relationship Id="rId67" Type="http://schemas.openxmlformats.org/officeDocument/2006/relationships/theme" Target="theme/theme1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66" Type="http://schemas.openxmlformats.org/officeDocument/2006/relationships/viewProps" Target="viewProps.xml"/><Relationship Id="rId5" Type="http://schemas.openxmlformats.org/officeDocument/2006/relationships/slide" Target="slides/slide1.xml"/><Relationship Id="rId10" Type="http://schemas.openxmlformats.org/officeDocument/2006/relationships/notesMaster" Target="notesMasters/notesMaster1.xml"/><Relationship Id="rId65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64" Type="http://customschemas.google.com/relationships/presentationmetadata" Target="meta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958040" y="695325"/>
            <a:ext cx="10988400" cy="34767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1290300" y="4403725"/>
            <a:ext cx="10322550" cy="41719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5" name="Google Shape;335;g299ec2724b3_0_438:notes"/>
          <p:cNvSpPr txBox="1">
            <a:spLocks noGrp="1"/>
          </p:cNvSpPr>
          <p:nvPr>
            <p:ph type="body" idx="1"/>
          </p:nvPr>
        </p:nvSpPr>
        <p:spPr>
          <a:xfrm>
            <a:off x="1290300" y="4403725"/>
            <a:ext cx="10322700" cy="4172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ru-RU" dirty="0"/>
              <a:t>Артикул, кратность категория</a:t>
            </a: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ru-RU" dirty="0"/>
              <a:t>Плановая цена</a:t>
            </a:r>
            <a:endParaRPr dirty="0"/>
          </a:p>
        </p:txBody>
      </p:sp>
      <p:sp>
        <p:nvSpPr>
          <p:cNvPr id="336" name="Google Shape;336;g299ec2724b3_0_43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360738" y="695325"/>
            <a:ext cx="6181725" cy="34766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168145185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5" name="Google Shape;335;g299ec2724b3_0_438:notes"/>
          <p:cNvSpPr txBox="1">
            <a:spLocks noGrp="1"/>
          </p:cNvSpPr>
          <p:nvPr>
            <p:ph type="body" idx="1"/>
          </p:nvPr>
        </p:nvSpPr>
        <p:spPr>
          <a:xfrm>
            <a:off x="1290300" y="4403725"/>
            <a:ext cx="10322700" cy="4172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ru-RU" dirty="0"/>
              <a:t>Артикул, кратность категория</a:t>
            </a: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ru-RU" dirty="0"/>
              <a:t>Плановая цена</a:t>
            </a:r>
            <a:endParaRPr dirty="0"/>
          </a:p>
        </p:txBody>
      </p:sp>
      <p:sp>
        <p:nvSpPr>
          <p:cNvPr id="336" name="Google Shape;336;g299ec2724b3_0_43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360738" y="695325"/>
            <a:ext cx="6181725" cy="34766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239589404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5" name="Google Shape;335;g299ec2724b3_0_438:notes"/>
          <p:cNvSpPr txBox="1">
            <a:spLocks noGrp="1"/>
          </p:cNvSpPr>
          <p:nvPr>
            <p:ph type="body" idx="1"/>
          </p:nvPr>
        </p:nvSpPr>
        <p:spPr>
          <a:xfrm>
            <a:off x="1290300" y="4403725"/>
            <a:ext cx="10322700" cy="4172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ru-RU" dirty="0"/>
              <a:t>Артикул, кратность категория</a:t>
            </a: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ru-RU" dirty="0"/>
              <a:t>Плановая цена</a:t>
            </a:r>
            <a:endParaRPr dirty="0"/>
          </a:p>
        </p:txBody>
      </p:sp>
      <p:sp>
        <p:nvSpPr>
          <p:cNvPr id="336" name="Google Shape;336;g299ec2724b3_0_43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360738" y="695325"/>
            <a:ext cx="6181725" cy="34766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406135733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3" name="Google Shape;883;p13:notes"/>
          <p:cNvSpPr txBox="1">
            <a:spLocks noGrp="1"/>
          </p:cNvSpPr>
          <p:nvPr>
            <p:ph type="body" idx="1"/>
          </p:nvPr>
        </p:nvSpPr>
        <p:spPr>
          <a:xfrm>
            <a:off x="1290300" y="4403725"/>
            <a:ext cx="10322550" cy="41719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884" name="Google Shape;884;p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362325" y="695325"/>
            <a:ext cx="6180138" cy="34766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obj">
  <p:cSld name="OBJECT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15"/>
          <p:cNvSpPr txBox="1">
            <a:spLocks noGrp="1"/>
          </p:cNvSpPr>
          <p:nvPr>
            <p:ph type="ftr" idx="11"/>
          </p:nvPr>
        </p:nvSpPr>
        <p:spPr>
          <a:xfrm>
            <a:off x="3110490" y="4783455"/>
            <a:ext cx="2927400" cy="257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>
                <a:solidFill>
                  <a:srgbClr val="888888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9pPr>
          </a:lstStyle>
          <a:p>
            <a:endParaRPr/>
          </a:p>
        </p:txBody>
      </p:sp>
      <p:sp>
        <p:nvSpPr>
          <p:cNvPr id="13" name="Google Shape;13;p15"/>
          <p:cNvSpPr txBox="1">
            <a:spLocks noGrp="1"/>
          </p:cNvSpPr>
          <p:nvPr>
            <p:ph type="dt" idx="10"/>
          </p:nvPr>
        </p:nvSpPr>
        <p:spPr>
          <a:xfrm>
            <a:off x="457425" y="4783455"/>
            <a:ext cx="2104200" cy="257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>
                <a:solidFill>
                  <a:srgbClr val="888888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9pPr>
          </a:lstStyle>
          <a:p>
            <a:endParaRPr/>
          </a:p>
        </p:txBody>
      </p:sp>
      <p:sp>
        <p:nvSpPr>
          <p:cNvPr id="14" name="Google Shape;14;p15"/>
          <p:cNvSpPr txBox="1">
            <a:spLocks noGrp="1"/>
          </p:cNvSpPr>
          <p:nvPr>
            <p:ph type="sldNum" idx="12"/>
          </p:nvPr>
        </p:nvSpPr>
        <p:spPr>
          <a:xfrm>
            <a:off x="6586920" y="4783455"/>
            <a:ext cx="2104200" cy="18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>
  <p:cSld name="Title and Content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16"/>
          <p:cNvSpPr txBox="1">
            <a:spLocks noGrp="1"/>
          </p:cNvSpPr>
          <p:nvPr>
            <p:ph type="title"/>
          </p:nvPr>
        </p:nvSpPr>
        <p:spPr>
          <a:xfrm>
            <a:off x="431208" y="804641"/>
            <a:ext cx="6934464" cy="30735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997" b="1" i="0">
                <a:solidFill>
                  <a:srgbClr val="004F9D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" name="Google Shape;17;p16"/>
          <p:cNvSpPr txBox="1">
            <a:spLocks noGrp="1"/>
          </p:cNvSpPr>
          <p:nvPr>
            <p:ph type="body" idx="1"/>
          </p:nvPr>
        </p:nvSpPr>
        <p:spPr>
          <a:xfrm>
            <a:off x="3685052" y="2013224"/>
            <a:ext cx="4093199" cy="17075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253655" lvl="0" indent="-12682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110" b="0" i="0">
                <a:solidFill>
                  <a:srgbClr val="77787A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507309" lvl="1" indent="-12682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760964" lvl="2" indent="-12682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014618" lvl="3" indent="-12682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1268273" lvl="4" indent="-12682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1521927" lvl="5" indent="-12682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1775582" lvl="6" indent="-12682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2029236" lvl="7" indent="-12682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2282891" lvl="8" indent="-12682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16"/>
          <p:cNvSpPr txBox="1">
            <a:spLocks noGrp="1"/>
          </p:cNvSpPr>
          <p:nvPr>
            <p:ph type="ftr" idx="11"/>
          </p:nvPr>
        </p:nvSpPr>
        <p:spPr>
          <a:xfrm>
            <a:off x="3110490" y="4783456"/>
            <a:ext cx="2927520" cy="18466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888888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16"/>
          <p:cNvSpPr txBox="1">
            <a:spLocks noGrp="1"/>
          </p:cNvSpPr>
          <p:nvPr>
            <p:ph type="dt" idx="10"/>
          </p:nvPr>
        </p:nvSpPr>
        <p:spPr>
          <a:xfrm>
            <a:off x="457425" y="4783456"/>
            <a:ext cx="2104155" cy="18466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888888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" name="Google Shape;20;p16"/>
          <p:cNvSpPr txBox="1">
            <a:spLocks noGrp="1"/>
          </p:cNvSpPr>
          <p:nvPr>
            <p:ph type="sldNum" idx="12"/>
          </p:nvPr>
        </p:nvSpPr>
        <p:spPr>
          <a:xfrm>
            <a:off x="6586921" y="4783457"/>
            <a:ext cx="2104155" cy="15367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999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999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999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999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999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999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999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999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999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944507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4"/>
          <p:cNvSpPr txBox="1">
            <a:spLocks noGrp="1"/>
          </p:cNvSpPr>
          <p:nvPr>
            <p:ph type="title"/>
          </p:nvPr>
        </p:nvSpPr>
        <p:spPr>
          <a:xfrm>
            <a:off x="431208" y="804641"/>
            <a:ext cx="6934500" cy="82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2400" b="1" i="0" u="none" strike="noStrike" cap="none">
                <a:solidFill>
                  <a:srgbClr val="004F9D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12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12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12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12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12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12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12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12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7" name="Google Shape;7;p14"/>
          <p:cNvSpPr txBox="1">
            <a:spLocks noGrp="1"/>
          </p:cNvSpPr>
          <p:nvPr>
            <p:ph type="body" idx="1"/>
          </p:nvPr>
        </p:nvSpPr>
        <p:spPr>
          <a:xfrm>
            <a:off x="3685050" y="2013222"/>
            <a:ext cx="4093200" cy="1769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1300" b="0" i="0" u="none" strike="noStrike" cap="none">
                <a:solidFill>
                  <a:srgbClr val="77787A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1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1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1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1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1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1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1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1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p14"/>
          <p:cNvSpPr txBox="1">
            <a:spLocks noGrp="1"/>
          </p:cNvSpPr>
          <p:nvPr>
            <p:ph type="ftr" idx="11"/>
          </p:nvPr>
        </p:nvSpPr>
        <p:spPr>
          <a:xfrm>
            <a:off x="3110490" y="4783455"/>
            <a:ext cx="2927400" cy="257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12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12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12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12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12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12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12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12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9" name="Google Shape;9;p14"/>
          <p:cNvSpPr txBox="1">
            <a:spLocks noGrp="1"/>
          </p:cNvSpPr>
          <p:nvPr>
            <p:ph type="dt" idx="10"/>
          </p:nvPr>
        </p:nvSpPr>
        <p:spPr>
          <a:xfrm>
            <a:off x="457425" y="4783455"/>
            <a:ext cx="2104200" cy="257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12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12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12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12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12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12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12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12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0" name="Google Shape;10;p14"/>
          <p:cNvSpPr txBox="1">
            <a:spLocks noGrp="1"/>
          </p:cNvSpPr>
          <p:nvPr>
            <p:ph type="sldNum" idx="12"/>
          </p:nvPr>
        </p:nvSpPr>
        <p:spPr>
          <a:xfrm>
            <a:off x="6586920" y="4783455"/>
            <a:ext cx="2104200" cy="18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 sz="900">
              <a:solidFill>
                <a:srgbClr val="000000"/>
              </a:solidFill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13" Type="http://schemas.openxmlformats.org/officeDocument/2006/relationships/image" Target="../media/image1.png"/><Relationship Id="rId3" Type="http://schemas.openxmlformats.org/officeDocument/2006/relationships/image" Target="../media/image3.jpg"/><Relationship Id="rId7" Type="http://schemas.openxmlformats.org/officeDocument/2006/relationships/image" Target="../media/image7.png"/><Relationship Id="rId12" Type="http://schemas.openxmlformats.org/officeDocument/2006/relationships/hyperlink" Target="https://europos.group/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11" Type="http://schemas.openxmlformats.org/officeDocument/2006/relationships/image" Target="../media/image11.png"/><Relationship Id="rId5" Type="http://schemas.openxmlformats.org/officeDocument/2006/relationships/image" Target="../media/image5.png"/><Relationship Id="rId10" Type="http://schemas.openxmlformats.org/officeDocument/2006/relationships/image" Target="../media/image10.png"/><Relationship Id="rId4" Type="http://schemas.openxmlformats.org/officeDocument/2006/relationships/image" Target="../media/image4.png"/><Relationship Id="rId9" Type="http://schemas.openxmlformats.org/officeDocument/2006/relationships/image" Target="../media/image9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7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hyperlink" Target="https://europos.group/" TargetMode="External"/><Relationship Id="rId5" Type="http://schemas.openxmlformats.org/officeDocument/2006/relationships/image" Target="../media/image14.jpeg"/><Relationship Id="rId4" Type="http://schemas.openxmlformats.org/officeDocument/2006/relationships/image" Target="../media/image13.jp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.png"/><Relationship Id="rId5" Type="http://schemas.openxmlformats.org/officeDocument/2006/relationships/hyperlink" Target="https://europos.group/" TargetMode="External"/><Relationship Id="rId4" Type="http://schemas.openxmlformats.org/officeDocument/2006/relationships/image" Target="../media/image16.jp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8.png"/><Relationship Id="rId4" Type="http://schemas.openxmlformats.org/officeDocument/2006/relationships/hyperlink" Target="http://www.europos.group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27">
            <a:extLst>
              <a:ext uri="{FF2B5EF4-FFF2-40B4-BE49-F238E27FC236}">
                <a16:creationId xmlns:a16="http://schemas.microsoft.com/office/drawing/2014/main" id="{C8B338AB-15D8-48A2-BEE3-C5128265866D}"/>
              </a:ext>
            </a:extLst>
          </p:cNvPr>
          <p:cNvSpPr txBox="1"/>
          <p:nvPr/>
        </p:nvSpPr>
        <p:spPr>
          <a:xfrm>
            <a:off x="5385337" y="2223770"/>
            <a:ext cx="2355313" cy="123110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r>
              <a:rPr lang="en-US" sz="4000" b="1" dirty="0">
                <a:solidFill>
                  <a:srgbClr val="004593"/>
                </a:solidFill>
                <a:latin typeface="Montserrat ExtraBold" panose="00000900000000000000" pitchFamily="2" charset="-52"/>
                <a:cs typeface="FPRRUK+Montserrat-SemiBold"/>
              </a:rPr>
              <a:t>ICEBOX</a:t>
            </a:r>
            <a:endParaRPr lang="ru-RU" sz="4000" b="1" dirty="0">
              <a:solidFill>
                <a:srgbClr val="004593"/>
              </a:solidFill>
              <a:latin typeface="Montserrat ExtraBold" panose="00000900000000000000" pitchFamily="2" charset="-52"/>
              <a:cs typeface="FPRRUK+Montserrat-SemiBold"/>
            </a:endParaRPr>
          </a:p>
          <a:p>
            <a:endParaRPr sz="4000" b="1" dirty="0">
              <a:solidFill>
                <a:srgbClr val="004593"/>
              </a:solidFill>
              <a:latin typeface="FPRRUK+Montserrat-SemiBold"/>
              <a:cs typeface="FPRRUK+Montserrat-SemiBold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0D91579F-82A3-4D31-A1CD-67C34F0A1B41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6052" y="127002"/>
            <a:ext cx="1473199" cy="342206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8DE15D88-5DCF-4966-81BD-46D61778DF0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194" y="127002"/>
            <a:ext cx="51435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852296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" name="Google Shape;348;g299ec2724b3_0_438"/>
          <p:cNvSpPr txBox="1"/>
          <p:nvPr/>
        </p:nvSpPr>
        <p:spPr>
          <a:xfrm>
            <a:off x="221812" y="652496"/>
            <a:ext cx="4350188" cy="654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8350" rIns="0" bIns="0" anchor="t" anchorCtr="0">
            <a:spAutoFit/>
          </a:bodyPr>
          <a:lstStyle/>
          <a:p>
            <a:pPr>
              <a:buClr>
                <a:srgbClr val="004F9D"/>
              </a:buClr>
            </a:pPr>
            <a:r>
              <a:rPr lang="ru-RU" dirty="0">
                <a:solidFill>
                  <a:schemeClr val="tx1">
                    <a:lumMod val="65000"/>
                    <a:lumOff val="3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Новое практичное решение для холодильных бонет, позволяет сформировать секции для весовых и фасованных товаров:</a:t>
            </a:r>
          </a:p>
        </p:txBody>
      </p:sp>
      <p:pic>
        <p:nvPicPr>
          <p:cNvPr id="48" name="Рисунок 47" descr="Изображение выглядит как Легкая закуска, десерт, в помещении, еда&#10;&#10;Автоматически созданное описание">
            <a:extLst>
              <a:ext uri="{FF2B5EF4-FFF2-40B4-BE49-F238E27FC236}">
                <a16:creationId xmlns:a16="http://schemas.microsoft.com/office/drawing/2014/main" id="{5B4EEAFE-5E01-7334-F6F4-BF2AF956ED3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40971" y="703584"/>
            <a:ext cx="4018944" cy="4018944"/>
          </a:xfrm>
          <a:prstGeom prst="rect">
            <a:avLst/>
          </a:prstGeom>
        </p:spPr>
      </p:pic>
      <p:pic>
        <p:nvPicPr>
          <p:cNvPr id="333" name="Рисунок 332" descr="Изображение выглядит как Графика, логотип, Шрифт, символ&#10;&#10;Автоматически созданное описание">
            <a:extLst>
              <a:ext uri="{FF2B5EF4-FFF2-40B4-BE49-F238E27FC236}">
                <a16:creationId xmlns:a16="http://schemas.microsoft.com/office/drawing/2014/main" id="{F161C540-6583-B966-1AE9-EC75CE40547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03616" y="1481921"/>
            <a:ext cx="790651" cy="888819"/>
          </a:xfrm>
          <a:prstGeom prst="rect">
            <a:avLst/>
          </a:prstGeom>
        </p:spPr>
      </p:pic>
      <p:pic>
        <p:nvPicPr>
          <p:cNvPr id="335" name="Рисунок 334" descr="Изображение выглядит как логотип, Шрифт, Графика, символ&#10;&#10;Автоматически созданное описание">
            <a:extLst>
              <a:ext uri="{FF2B5EF4-FFF2-40B4-BE49-F238E27FC236}">
                <a16:creationId xmlns:a16="http://schemas.microsoft.com/office/drawing/2014/main" id="{CA32AFD7-6FAF-DE39-C8B7-8ABDB820528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80473" y="1481920"/>
            <a:ext cx="1037399" cy="888820"/>
          </a:xfrm>
          <a:prstGeom prst="rect">
            <a:avLst/>
          </a:prstGeom>
        </p:spPr>
      </p:pic>
      <p:pic>
        <p:nvPicPr>
          <p:cNvPr id="337" name="Рисунок 336" descr="Изображение выглядит как графическая вставка, Шрифт, Графика, символ&#10;&#10;Автоматически созданное описание">
            <a:extLst>
              <a:ext uri="{FF2B5EF4-FFF2-40B4-BE49-F238E27FC236}">
                <a16:creationId xmlns:a16="http://schemas.microsoft.com/office/drawing/2014/main" id="{1525781A-3FDE-C8AF-FD68-24EA5E39C2A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25944" y="3522239"/>
            <a:ext cx="809224" cy="1032093"/>
          </a:xfrm>
          <a:prstGeom prst="rect">
            <a:avLst/>
          </a:prstGeom>
        </p:spPr>
      </p:pic>
      <p:pic>
        <p:nvPicPr>
          <p:cNvPr id="339" name="Рисунок 338" descr="Изображение выглядит как бутылка, текст, безалкогольный напиток, дизайн&#10;&#10;Автоматически созданное описание">
            <a:extLst>
              <a:ext uri="{FF2B5EF4-FFF2-40B4-BE49-F238E27FC236}">
                <a16:creationId xmlns:a16="http://schemas.microsoft.com/office/drawing/2014/main" id="{1A1ED3ED-5E3F-AD3F-1F57-BA5834F158C5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729611" y="3562975"/>
            <a:ext cx="894126" cy="1008213"/>
          </a:xfrm>
          <a:prstGeom prst="rect">
            <a:avLst/>
          </a:prstGeom>
        </p:spPr>
      </p:pic>
      <p:pic>
        <p:nvPicPr>
          <p:cNvPr id="341" name="Рисунок 340" descr="Изображение выглядит как Графика, логотип, графическая вставка, графический дизайн&#10;&#10;Автоматически созданное описание">
            <a:extLst>
              <a:ext uri="{FF2B5EF4-FFF2-40B4-BE49-F238E27FC236}">
                <a16:creationId xmlns:a16="http://schemas.microsoft.com/office/drawing/2014/main" id="{EF9B1FAA-1845-AF37-EA74-E7625195CD89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452848" y="1480140"/>
            <a:ext cx="1005560" cy="888820"/>
          </a:xfrm>
          <a:prstGeom prst="rect">
            <a:avLst/>
          </a:prstGeom>
        </p:spPr>
      </p:pic>
      <p:pic>
        <p:nvPicPr>
          <p:cNvPr id="343" name="Рисунок 342" descr="Изображение выглядит как мороженое, Рожок мороженого, десерт, еда&#10;&#10;Автоматически созданное описание">
            <a:extLst>
              <a:ext uri="{FF2B5EF4-FFF2-40B4-BE49-F238E27FC236}">
                <a16:creationId xmlns:a16="http://schemas.microsoft.com/office/drawing/2014/main" id="{53667DB9-5223-2229-B7C4-A1D3E3122385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781349" y="1480140"/>
            <a:ext cx="790651" cy="888819"/>
          </a:xfrm>
          <a:prstGeom prst="rect">
            <a:avLst/>
          </a:prstGeom>
        </p:spPr>
      </p:pic>
      <p:pic>
        <p:nvPicPr>
          <p:cNvPr id="345" name="Рисунок 344" descr="Изображение выглядит как бутылка, безалкогольный напиток, текст&#10;&#10;Автоматически созданное описание">
            <a:extLst>
              <a:ext uri="{FF2B5EF4-FFF2-40B4-BE49-F238E27FC236}">
                <a16:creationId xmlns:a16="http://schemas.microsoft.com/office/drawing/2014/main" id="{5DAFBD22-928B-A5DB-24CA-BDA7DAC13BA1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356435" y="3562975"/>
            <a:ext cx="875553" cy="1029438"/>
          </a:xfrm>
          <a:prstGeom prst="rect">
            <a:avLst/>
          </a:prstGeom>
        </p:spPr>
      </p:pic>
      <p:pic>
        <p:nvPicPr>
          <p:cNvPr id="347" name="Рисунок 346" descr="Изображение выглядит как текст, Шрифт, логотип, символ&#10;&#10;Автоматически созданное описание">
            <a:extLst>
              <a:ext uri="{FF2B5EF4-FFF2-40B4-BE49-F238E27FC236}">
                <a16:creationId xmlns:a16="http://schemas.microsoft.com/office/drawing/2014/main" id="{95894632-33FF-55F5-9290-8D46BE74356E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2498338" y="3562975"/>
            <a:ext cx="790651" cy="1018826"/>
          </a:xfrm>
          <a:prstGeom prst="rect">
            <a:avLst/>
          </a:prstGeom>
        </p:spPr>
      </p:pic>
      <p:sp>
        <p:nvSpPr>
          <p:cNvPr id="18" name="Google Shape;348;g299ec2724b3_0_438">
            <a:extLst>
              <a:ext uri="{FF2B5EF4-FFF2-40B4-BE49-F238E27FC236}">
                <a16:creationId xmlns:a16="http://schemas.microsoft.com/office/drawing/2014/main" id="{BDF3AA98-C44A-4FB1-8AA1-E4B59C2C9755}"/>
              </a:ext>
            </a:extLst>
          </p:cNvPr>
          <p:cNvSpPr txBox="1"/>
          <p:nvPr/>
        </p:nvSpPr>
        <p:spPr>
          <a:xfrm>
            <a:off x="180473" y="2847442"/>
            <a:ext cx="4350188" cy="43931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8350" rIns="0" bIns="0" anchor="t" anchorCtr="0">
            <a:spAutoFit/>
          </a:bodyPr>
          <a:lstStyle/>
          <a:p>
            <a:pPr>
              <a:buClr>
                <a:srgbClr val="004F9D"/>
              </a:buClr>
            </a:pPr>
            <a:r>
              <a:rPr lang="ru-RU" dirty="0">
                <a:solidFill>
                  <a:schemeClr val="tx1">
                    <a:lumMod val="65000"/>
                    <a:lumOff val="3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Универсальный контейнер для организации порядка в любой категории:</a:t>
            </a:r>
          </a:p>
        </p:txBody>
      </p:sp>
      <p:sp>
        <p:nvSpPr>
          <p:cNvPr id="16" name="Google Shape;272;g299ec2724b3_0_288">
            <a:extLst>
              <a:ext uri="{FF2B5EF4-FFF2-40B4-BE49-F238E27FC236}">
                <a16:creationId xmlns:a16="http://schemas.microsoft.com/office/drawing/2014/main" id="{5BCC61DB-7947-4CD9-A352-41962BE49026}"/>
              </a:ext>
            </a:extLst>
          </p:cNvPr>
          <p:cNvSpPr txBox="1"/>
          <p:nvPr/>
        </p:nvSpPr>
        <p:spPr>
          <a:xfrm>
            <a:off x="114299" y="4871128"/>
            <a:ext cx="298734" cy="1691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8350" rIns="0" bIns="0" anchor="t" anchorCtr="0">
            <a:spAutoFit/>
          </a:bodyPr>
          <a:lstStyle/>
          <a:p>
            <a:pPr marL="12700" marR="0" lvl="0" indent="0" algn="ctr" rtl="0">
              <a:lnSpc>
                <a:spcPct val="115757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</a:pPr>
            <a:r>
              <a:rPr lang="ru-RU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Montserrat" panose="00000500000000000000" pitchFamily="2" charset="-52"/>
                <a:ea typeface="Calibri"/>
                <a:cs typeface="Calibri"/>
                <a:sym typeface="Calibri"/>
              </a:rPr>
              <a:t>2</a:t>
            </a:r>
            <a:endParaRPr lang="en-US" sz="900" i="0" u="none" strike="noStrike" cap="none" dirty="0">
              <a:solidFill>
                <a:schemeClr val="tx1">
                  <a:lumMod val="65000"/>
                  <a:lumOff val="35000"/>
                </a:schemeClr>
              </a:solidFill>
              <a:latin typeface="Montserrat" panose="00000500000000000000" pitchFamily="2" charset="-52"/>
              <a:ea typeface="Calibri"/>
              <a:cs typeface="Calibri"/>
              <a:sym typeface="Calibri"/>
            </a:endParaRPr>
          </a:p>
        </p:txBody>
      </p:sp>
      <p:sp>
        <p:nvSpPr>
          <p:cNvPr id="17" name="Text Box 2">
            <a:hlinkClick r:id="rId12"/>
            <a:extLst>
              <a:ext uri="{FF2B5EF4-FFF2-40B4-BE49-F238E27FC236}">
                <a16:creationId xmlns:a16="http://schemas.microsoft.com/office/drawing/2014/main" id="{0F43BE69-F454-48C4-99E7-B869AACF8296}"/>
              </a:ext>
            </a:extLst>
          </p:cNvPr>
          <p:cNvSpPr txBox="1">
            <a:spLocks/>
          </p:cNvSpPr>
          <p:nvPr/>
        </p:nvSpPr>
        <p:spPr bwMode="auto">
          <a:xfrm>
            <a:off x="355505" y="4847965"/>
            <a:ext cx="964483" cy="2154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175" cap="flat" cmpd="sng">
                <a:solidFill>
                  <a:srgbClr val="000000"/>
                </a:solidFill>
                <a:prstDash val="solid"/>
                <a:miter lim="400000"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square" lIns="38100" tIns="38100" rIns="38100" bIns="38100" anchor="ctr">
            <a:spAutoFit/>
          </a:bodyPr>
          <a:lstStyle/>
          <a:p>
            <a:pPr eaLnBrk="1">
              <a:defRPr/>
            </a:pPr>
            <a:r>
              <a:rPr lang="en-US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Arimo" panose="020B0604020202020204" pitchFamily="34" charset="0"/>
                <a:ea typeface="Arimo" panose="020B0604020202020204" pitchFamily="34" charset="0"/>
                <a:cs typeface="Arimo" panose="020B0604020202020204" pitchFamily="34" charset="0"/>
              </a:rPr>
              <a:t>EUROPOS.GROUP</a:t>
            </a:r>
            <a:endParaRPr lang="x-none" altLang="x-none" sz="900" dirty="0">
              <a:solidFill>
                <a:schemeClr val="tx1">
                  <a:lumMod val="50000"/>
                  <a:lumOff val="50000"/>
                </a:schemeClr>
              </a:solidFill>
              <a:latin typeface="Arimo" panose="020B0604020202020204" pitchFamily="34" charset="0"/>
              <a:ea typeface="Arimo" panose="020B0604020202020204" pitchFamily="34" charset="0"/>
              <a:cs typeface="Arimo" panose="020B0604020202020204" pitchFamily="34" charset="0"/>
              <a:sym typeface="Poppins SemiBold" charset="0"/>
            </a:endParaRPr>
          </a:p>
        </p:txBody>
      </p:sp>
      <p:pic>
        <p:nvPicPr>
          <p:cNvPr id="19" name="Рисунок 18">
            <a:extLst>
              <a:ext uri="{FF2B5EF4-FFF2-40B4-BE49-F238E27FC236}">
                <a16:creationId xmlns:a16="http://schemas.microsoft.com/office/drawing/2014/main" id="{1C424D5E-8B6F-43F6-96AD-F3811B47E3C2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8147023" y="4840345"/>
            <a:ext cx="757655" cy="1759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450059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" name="Google Shape;348;g299ec2724b3_0_438"/>
          <p:cNvSpPr txBox="1"/>
          <p:nvPr/>
        </p:nvSpPr>
        <p:spPr>
          <a:xfrm>
            <a:off x="402999" y="769820"/>
            <a:ext cx="4350188" cy="10856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8350" rIns="0" bIns="0" anchor="t" anchorCtr="0">
            <a:spAutoFit/>
          </a:bodyPr>
          <a:lstStyle/>
          <a:p>
            <a:pPr marL="285750" indent="-285750">
              <a:buClr>
                <a:srgbClr val="004F9D"/>
              </a:buClr>
              <a:buFont typeface="Wingdings" panose="05000000000000000000" pitchFamily="2" charset="2"/>
              <a:buChar char="§"/>
            </a:pPr>
            <a:r>
              <a:rPr lang="ru-RU" dirty="0">
                <a:solidFill>
                  <a:schemeClr val="tx1">
                    <a:lumMod val="65000"/>
                    <a:lumOff val="3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размеры 200 х 200 х 230 мм (ШхГхВ)</a:t>
            </a:r>
          </a:p>
          <a:p>
            <a:pPr marL="285750" indent="-285750">
              <a:buClr>
                <a:srgbClr val="004F9D"/>
              </a:buClr>
              <a:buFont typeface="Wingdings" panose="05000000000000000000" pitchFamily="2" charset="2"/>
              <a:buChar char="§"/>
            </a:pPr>
            <a:r>
              <a:rPr lang="ru-RU" dirty="0">
                <a:solidFill>
                  <a:schemeClr val="tx1">
                    <a:lumMod val="65000"/>
                    <a:lumOff val="3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объем 9 литров</a:t>
            </a:r>
          </a:p>
          <a:p>
            <a:pPr marL="285750" indent="-285750">
              <a:buClr>
                <a:srgbClr val="004F9D"/>
              </a:buClr>
              <a:buFont typeface="Wingdings" panose="05000000000000000000" pitchFamily="2" charset="2"/>
              <a:buChar char="§"/>
            </a:pPr>
            <a:r>
              <a:rPr lang="ru-RU" dirty="0">
                <a:solidFill>
                  <a:schemeClr val="tx1">
                    <a:lumMod val="65000"/>
                    <a:lumOff val="3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прочный морозостойкий поликарбонат</a:t>
            </a:r>
          </a:p>
          <a:p>
            <a:pPr marL="285750" indent="-285750">
              <a:buClr>
                <a:srgbClr val="004F9D"/>
              </a:buClr>
              <a:buFont typeface="Wingdings" panose="05000000000000000000" pitchFamily="2" charset="2"/>
              <a:buChar char="§"/>
            </a:pPr>
            <a:r>
              <a:rPr lang="ru-RU" dirty="0">
                <a:solidFill>
                  <a:schemeClr val="tx1">
                    <a:lumMod val="65000"/>
                    <a:lumOff val="3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ценники устанавливаются на бонету или на ценникодержатель FX-CLAMP-SLIM </a:t>
            </a:r>
          </a:p>
        </p:txBody>
      </p:sp>
      <p:pic>
        <p:nvPicPr>
          <p:cNvPr id="41" name="Рисунок 40" descr="Изображение выглядит как дизайн, Прозрачность, коробка, мебель&#10;&#10;Автоматически созданное описание">
            <a:extLst>
              <a:ext uri="{FF2B5EF4-FFF2-40B4-BE49-F238E27FC236}">
                <a16:creationId xmlns:a16="http://schemas.microsoft.com/office/drawing/2014/main" id="{81C72B70-8B29-206D-F715-D8BB1DEBBEEB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5783" t="15264" r="16502" b="16392"/>
          <a:stretch/>
        </p:blipFill>
        <p:spPr>
          <a:xfrm>
            <a:off x="440322" y="2145676"/>
            <a:ext cx="2566444" cy="2590324"/>
          </a:xfrm>
          <a:prstGeom prst="rect">
            <a:avLst/>
          </a:prstGeom>
        </p:spPr>
      </p:pic>
      <p:pic>
        <p:nvPicPr>
          <p:cNvPr id="42" name="Рисунок 41" descr="Изображение выглядит как в помещении, еда, противень, поднос&#10;&#10;Автоматически созданное описание">
            <a:extLst>
              <a:ext uri="{FF2B5EF4-FFF2-40B4-BE49-F238E27FC236}">
                <a16:creationId xmlns:a16="http://schemas.microsoft.com/office/drawing/2014/main" id="{59414A82-F583-AC37-C32B-96644404CEA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40971" y="699225"/>
            <a:ext cx="4018944" cy="4018944"/>
          </a:xfrm>
          <a:prstGeom prst="rect">
            <a:avLst/>
          </a:prstGeom>
        </p:spPr>
      </p:pic>
      <p:pic>
        <p:nvPicPr>
          <p:cNvPr id="1028" name="Picture 4">
            <a:extLst>
              <a:ext uri="{FF2B5EF4-FFF2-40B4-BE49-F238E27FC236}">
                <a16:creationId xmlns:a16="http://schemas.microsoft.com/office/drawing/2014/main" id="{9B9C9D10-94D9-833A-FF58-3372EC5548A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757" t="14379" r="31545" b="12428"/>
          <a:stretch/>
        </p:blipFill>
        <p:spPr bwMode="auto">
          <a:xfrm>
            <a:off x="3457319" y="3071649"/>
            <a:ext cx="648164" cy="10856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Google Shape;272;g299ec2724b3_0_288">
            <a:extLst>
              <a:ext uri="{FF2B5EF4-FFF2-40B4-BE49-F238E27FC236}">
                <a16:creationId xmlns:a16="http://schemas.microsoft.com/office/drawing/2014/main" id="{8E8118E7-578F-4072-803F-3EE3A83DFD0E}"/>
              </a:ext>
            </a:extLst>
          </p:cNvPr>
          <p:cNvSpPr txBox="1"/>
          <p:nvPr/>
        </p:nvSpPr>
        <p:spPr>
          <a:xfrm>
            <a:off x="114299" y="4871128"/>
            <a:ext cx="298734" cy="1691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8350" rIns="0" bIns="0" anchor="t" anchorCtr="0">
            <a:spAutoFit/>
          </a:bodyPr>
          <a:lstStyle/>
          <a:p>
            <a:pPr marL="12700" marR="0" lvl="0" indent="0" algn="ctr" rtl="0">
              <a:lnSpc>
                <a:spcPct val="115757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</a:pPr>
            <a:r>
              <a:rPr lang="ru-RU" sz="900" i="0" u="none" strike="noStrike" cap="none" dirty="0">
                <a:solidFill>
                  <a:schemeClr val="tx1">
                    <a:lumMod val="65000"/>
                    <a:lumOff val="35000"/>
                  </a:schemeClr>
                </a:solidFill>
                <a:latin typeface="Montserrat" panose="00000500000000000000" pitchFamily="2" charset="-52"/>
                <a:ea typeface="Calibri"/>
                <a:cs typeface="Calibri"/>
                <a:sym typeface="Calibri"/>
              </a:rPr>
              <a:t>3</a:t>
            </a:r>
            <a:endParaRPr lang="en-US" sz="900" i="0" u="none" strike="noStrike" cap="none" dirty="0">
              <a:solidFill>
                <a:schemeClr val="tx1">
                  <a:lumMod val="65000"/>
                  <a:lumOff val="35000"/>
                </a:schemeClr>
              </a:solidFill>
              <a:latin typeface="Montserrat" panose="00000500000000000000" pitchFamily="2" charset="-52"/>
              <a:ea typeface="Calibri"/>
              <a:cs typeface="Calibri"/>
              <a:sym typeface="Calibri"/>
            </a:endParaRPr>
          </a:p>
        </p:txBody>
      </p:sp>
      <p:sp>
        <p:nvSpPr>
          <p:cNvPr id="10" name="Text Box 2">
            <a:hlinkClick r:id="rId6"/>
            <a:extLst>
              <a:ext uri="{FF2B5EF4-FFF2-40B4-BE49-F238E27FC236}">
                <a16:creationId xmlns:a16="http://schemas.microsoft.com/office/drawing/2014/main" id="{93F88113-3F23-4560-AF3A-AA4327D3FDD9}"/>
              </a:ext>
            </a:extLst>
          </p:cNvPr>
          <p:cNvSpPr txBox="1">
            <a:spLocks/>
          </p:cNvSpPr>
          <p:nvPr/>
        </p:nvSpPr>
        <p:spPr bwMode="auto">
          <a:xfrm>
            <a:off x="355505" y="4847965"/>
            <a:ext cx="964483" cy="2154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175" cap="flat" cmpd="sng">
                <a:solidFill>
                  <a:srgbClr val="000000"/>
                </a:solidFill>
                <a:prstDash val="solid"/>
                <a:miter lim="400000"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square" lIns="38100" tIns="38100" rIns="38100" bIns="38100" anchor="ctr">
            <a:spAutoFit/>
          </a:bodyPr>
          <a:lstStyle/>
          <a:p>
            <a:pPr eaLnBrk="1">
              <a:defRPr/>
            </a:pPr>
            <a:r>
              <a:rPr lang="en-US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Arimo" panose="020B0604020202020204" pitchFamily="34" charset="0"/>
                <a:ea typeface="Arimo" panose="020B0604020202020204" pitchFamily="34" charset="0"/>
                <a:cs typeface="Arimo" panose="020B0604020202020204" pitchFamily="34" charset="0"/>
              </a:rPr>
              <a:t>EUROPOS.GROUP</a:t>
            </a:r>
            <a:endParaRPr lang="x-none" altLang="x-none" sz="900" dirty="0">
              <a:solidFill>
                <a:schemeClr val="tx1">
                  <a:lumMod val="50000"/>
                  <a:lumOff val="50000"/>
                </a:schemeClr>
              </a:solidFill>
              <a:latin typeface="Arimo" panose="020B0604020202020204" pitchFamily="34" charset="0"/>
              <a:ea typeface="Arimo" panose="020B0604020202020204" pitchFamily="34" charset="0"/>
              <a:cs typeface="Arimo" panose="020B0604020202020204" pitchFamily="34" charset="0"/>
              <a:sym typeface="Poppins SemiBold" charset="0"/>
            </a:endParaRPr>
          </a:p>
        </p:txBody>
      </p:sp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C1606030-1D8F-4CBC-BD28-C537A4C68729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147023" y="4840345"/>
            <a:ext cx="757655" cy="1759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9952365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9" name="Таблица 48">
            <a:extLst>
              <a:ext uri="{FF2B5EF4-FFF2-40B4-BE49-F238E27FC236}">
                <a16:creationId xmlns:a16="http://schemas.microsoft.com/office/drawing/2014/main" id="{46CBCF34-586B-1B60-01BC-CD5188F4314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39642554"/>
              </p:ext>
            </p:extLst>
          </p:nvPr>
        </p:nvGraphicFramePr>
        <p:xfrm>
          <a:off x="221811" y="4098510"/>
          <a:ext cx="8638103" cy="48768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932634">
                  <a:extLst>
                    <a:ext uri="{9D8B030D-6E8A-4147-A177-3AD203B41FA5}">
                      <a16:colId xmlns:a16="http://schemas.microsoft.com/office/drawing/2014/main" val="3931458495"/>
                    </a:ext>
                  </a:extLst>
                </a:gridCol>
                <a:gridCol w="1668569">
                  <a:extLst>
                    <a:ext uri="{9D8B030D-6E8A-4147-A177-3AD203B41FA5}">
                      <a16:colId xmlns:a16="http://schemas.microsoft.com/office/drawing/2014/main" val="1180170430"/>
                    </a:ext>
                  </a:extLst>
                </a:gridCol>
                <a:gridCol w="1325786">
                  <a:extLst>
                    <a:ext uri="{9D8B030D-6E8A-4147-A177-3AD203B41FA5}">
                      <a16:colId xmlns:a16="http://schemas.microsoft.com/office/drawing/2014/main" val="1343167962"/>
                    </a:ext>
                  </a:extLst>
                </a:gridCol>
                <a:gridCol w="2195810">
                  <a:extLst>
                    <a:ext uri="{9D8B030D-6E8A-4147-A177-3AD203B41FA5}">
                      <a16:colId xmlns:a16="http://schemas.microsoft.com/office/drawing/2014/main" val="4072686479"/>
                    </a:ext>
                  </a:extLst>
                </a:gridCol>
                <a:gridCol w="1257652">
                  <a:extLst>
                    <a:ext uri="{9D8B030D-6E8A-4147-A177-3AD203B41FA5}">
                      <a16:colId xmlns:a16="http://schemas.microsoft.com/office/drawing/2014/main" val="2949644035"/>
                    </a:ext>
                  </a:extLst>
                </a:gridCol>
                <a:gridCol w="1257652">
                  <a:extLst>
                    <a:ext uri="{9D8B030D-6E8A-4147-A177-3AD203B41FA5}">
                      <a16:colId xmlns:a16="http://schemas.microsoft.com/office/drawing/2014/main" val="1196688308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solidFill>
                            <a:srgbClr val="004F9D"/>
                          </a:solidFill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Арт.</a:t>
                      </a:r>
                    </a:p>
                  </a:txBody>
                  <a:tcPr anchor="ctr"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solidFill>
                            <a:srgbClr val="004F9D"/>
                          </a:solidFill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Наименование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solidFill>
                            <a:srgbClr val="004F9D"/>
                          </a:solidFill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Категория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solidFill>
                            <a:srgbClr val="004F9D"/>
                          </a:solidFill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Базовая цена без НДС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solidFill>
                            <a:srgbClr val="004F9D"/>
                          </a:solidFill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Кратность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solidFill>
                            <a:srgbClr val="004F9D"/>
                          </a:solidFill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Кол-во на палете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79444169"/>
                  </a:ext>
                </a:extLst>
              </a:tr>
              <a:tr h="162866"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8601</a:t>
                      </a:r>
                      <a:r>
                        <a:rPr lang="en-US" sz="10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16</a:t>
                      </a:r>
                      <a:endParaRPr lang="ru-RU" sz="100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Контейнер </a:t>
                      </a:r>
                      <a:r>
                        <a:rPr lang="en-US" sz="10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ICEBOX</a:t>
                      </a:r>
                      <a:endParaRPr lang="ru-RU" sz="100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В2</a:t>
                      </a:r>
                    </a:p>
                  </a:txBody>
                  <a:tcPr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485 ₽</a:t>
                      </a:r>
                    </a:p>
                  </a:txBody>
                  <a:tcPr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8</a:t>
                      </a:r>
                    </a:p>
                  </a:txBody>
                  <a:tcPr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288</a:t>
                      </a:r>
                    </a:p>
                  </a:txBody>
                  <a:tcPr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537881255"/>
                  </a:ext>
                </a:extLst>
              </a:tr>
            </a:tbl>
          </a:graphicData>
        </a:graphic>
      </p:graphicFrame>
      <p:pic>
        <p:nvPicPr>
          <p:cNvPr id="43" name="Рисунок 42" descr="Изображение выглядит как еда, поднос, в помещении, контейнер&#10;&#10;Автоматически созданное описание">
            <a:extLst>
              <a:ext uri="{FF2B5EF4-FFF2-40B4-BE49-F238E27FC236}">
                <a16:creationId xmlns:a16="http://schemas.microsoft.com/office/drawing/2014/main" id="{892C062D-85D8-84C1-16F5-60B53194C37E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5563" t="7980" r="4554" b="9376"/>
          <a:stretch/>
        </p:blipFill>
        <p:spPr>
          <a:xfrm>
            <a:off x="154865" y="710043"/>
            <a:ext cx="4646477" cy="2923142"/>
          </a:xfrm>
          <a:prstGeom prst="rect">
            <a:avLst/>
          </a:prstGeom>
        </p:spPr>
      </p:pic>
      <p:pic>
        <p:nvPicPr>
          <p:cNvPr id="5" name="Рисунок 4" descr="Изображение выглядит как полка, мебель, в помещении, пластик&#10;&#10;Автоматически созданное описание">
            <a:extLst>
              <a:ext uri="{FF2B5EF4-FFF2-40B4-BE49-F238E27FC236}">
                <a16:creationId xmlns:a16="http://schemas.microsoft.com/office/drawing/2014/main" id="{D9791780-C0D1-8966-17EA-DFD49F27ED1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21292" y="726875"/>
            <a:ext cx="3248229" cy="2906310"/>
          </a:xfrm>
          <a:prstGeom prst="rect">
            <a:avLst/>
          </a:prstGeom>
        </p:spPr>
      </p:pic>
      <p:sp>
        <p:nvSpPr>
          <p:cNvPr id="8" name="Google Shape;272;g299ec2724b3_0_288">
            <a:extLst>
              <a:ext uri="{FF2B5EF4-FFF2-40B4-BE49-F238E27FC236}">
                <a16:creationId xmlns:a16="http://schemas.microsoft.com/office/drawing/2014/main" id="{BFC15200-8040-4162-BCC2-508D21D1E684}"/>
              </a:ext>
            </a:extLst>
          </p:cNvPr>
          <p:cNvSpPr txBox="1"/>
          <p:nvPr/>
        </p:nvSpPr>
        <p:spPr>
          <a:xfrm>
            <a:off x="114299" y="4871128"/>
            <a:ext cx="298734" cy="1691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8350" rIns="0" bIns="0" anchor="t" anchorCtr="0">
            <a:spAutoFit/>
          </a:bodyPr>
          <a:lstStyle/>
          <a:p>
            <a:pPr marL="12700" marR="0" lvl="0" indent="0" algn="ctr" rtl="0">
              <a:lnSpc>
                <a:spcPct val="115757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</a:pPr>
            <a:r>
              <a:rPr lang="ru-RU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Montserrat" panose="00000500000000000000" pitchFamily="2" charset="-52"/>
                <a:ea typeface="Calibri"/>
                <a:cs typeface="Calibri"/>
                <a:sym typeface="Calibri"/>
              </a:rPr>
              <a:t>4</a:t>
            </a:r>
            <a:endParaRPr lang="en-US" sz="900" i="0" u="none" strike="noStrike" cap="none" dirty="0">
              <a:solidFill>
                <a:schemeClr val="tx1">
                  <a:lumMod val="65000"/>
                  <a:lumOff val="35000"/>
                </a:schemeClr>
              </a:solidFill>
              <a:latin typeface="Montserrat" panose="00000500000000000000" pitchFamily="2" charset="-52"/>
              <a:ea typeface="Calibri"/>
              <a:cs typeface="Calibri"/>
              <a:sym typeface="Calibri"/>
            </a:endParaRPr>
          </a:p>
        </p:txBody>
      </p:sp>
      <p:sp>
        <p:nvSpPr>
          <p:cNvPr id="9" name="Text Box 2">
            <a:hlinkClick r:id="rId5"/>
            <a:extLst>
              <a:ext uri="{FF2B5EF4-FFF2-40B4-BE49-F238E27FC236}">
                <a16:creationId xmlns:a16="http://schemas.microsoft.com/office/drawing/2014/main" id="{BEC1D583-8B94-45B2-A2AC-5C446AFBE823}"/>
              </a:ext>
            </a:extLst>
          </p:cNvPr>
          <p:cNvSpPr txBox="1">
            <a:spLocks/>
          </p:cNvSpPr>
          <p:nvPr/>
        </p:nvSpPr>
        <p:spPr bwMode="auto">
          <a:xfrm>
            <a:off x="355505" y="4847965"/>
            <a:ext cx="964483" cy="2154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175" cap="flat" cmpd="sng">
                <a:solidFill>
                  <a:srgbClr val="000000"/>
                </a:solidFill>
                <a:prstDash val="solid"/>
                <a:miter lim="400000"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square" lIns="38100" tIns="38100" rIns="38100" bIns="38100" anchor="ctr">
            <a:spAutoFit/>
          </a:bodyPr>
          <a:lstStyle/>
          <a:p>
            <a:pPr eaLnBrk="1">
              <a:defRPr/>
            </a:pPr>
            <a:r>
              <a:rPr lang="en-US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Arimo" panose="020B0604020202020204" pitchFamily="34" charset="0"/>
                <a:ea typeface="Arimo" panose="020B0604020202020204" pitchFamily="34" charset="0"/>
                <a:cs typeface="Arimo" panose="020B0604020202020204" pitchFamily="34" charset="0"/>
              </a:rPr>
              <a:t>EUROPOS.GROUP</a:t>
            </a:r>
            <a:endParaRPr lang="x-none" altLang="x-none" sz="900" dirty="0">
              <a:solidFill>
                <a:schemeClr val="tx1">
                  <a:lumMod val="50000"/>
                  <a:lumOff val="50000"/>
                </a:schemeClr>
              </a:solidFill>
              <a:latin typeface="Arimo" panose="020B0604020202020204" pitchFamily="34" charset="0"/>
              <a:ea typeface="Arimo" panose="020B0604020202020204" pitchFamily="34" charset="0"/>
              <a:cs typeface="Arimo" panose="020B0604020202020204" pitchFamily="34" charset="0"/>
              <a:sym typeface="Poppins SemiBold" charset="0"/>
            </a:endParaRPr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CC733C09-6571-46B3-92C9-E88D0D3D4CC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147023" y="4840345"/>
            <a:ext cx="757655" cy="1759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658074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" name="Рисунок 51">
            <a:extLst>
              <a:ext uri="{FF2B5EF4-FFF2-40B4-BE49-F238E27FC236}">
                <a16:creationId xmlns:a16="http://schemas.microsoft.com/office/drawing/2014/main" id="{EDF77769-DBD6-4BFE-B1AD-4D166310A8B4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2177" y="7545"/>
            <a:ext cx="1501870" cy="563506"/>
          </a:xfrm>
          <a:prstGeom prst="rect">
            <a:avLst/>
          </a:prstGeom>
        </p:spPr>
      </p:pic>
      <p:sp>
        <p:nvSpPr>
          <p:cNvPr id="53" name="Прямоугольник 52">
            <a:extLst>
              <a:ext uri="{FF2B5EF4-FFF2-40B4-BE49-F238E27FC236}">
                <a16:creationId xmlns:a16="http://schemas.microsoft.com/office/drawing/2014/main" id="{8B94969E-4D26-4912-94CF-8E2F8AE992A8}"/>
              </a:ext>
            </a:extLst>
          </p:cNvPr>
          <p:cNvSpPr/>
          <p:nvPr/>
        </p:nvSpPr>
        <p:spPr>
          <a:xfrm>
            <a:off x="7190926" y="238730"/>
            <a:ext cx="1952977" cy="50152"/>
          </a:xfrm>
          <a:prstGeom prst="rect">
            <a:avLst/>
          </a:prstGeom>
          <a:solidFill>
            <a:srgbClr val="00459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777"/>
          </a:p>
        </p:txBody>
      </p:sp>
      <p:sp>
        <p:nvSpPr>
          <p:cNvPr id="2" name="object 33">
            <a:extLst>
              <a:ext uri="{FF2B5EF4-FFF2-40B4-BE49-F238E27FC236}">
                <a16:creationId xmlns:a16="http://schemas.microsoft.com/office/drawing/2014/main" id="{385A6CB3-609C-89DD-4485-2D17240FE82C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722413" y="1485905"/>
            <a:ext cx="3603268" cy="975842"/>
          </a:xfrm>
          <a:prstGeom prst="rect">
            <a:avLst/>
          </a:prstGeom>
        </p:spPr>
        <p:txBody>
          <a:bodyPr spcFirstLastPara="1" vert="horz" wrap="square" lIns="0" tIns="7046" rIns="0" bIns="0" rtlCol="0" anchor="t" anchorCtr="0">
            <a:spAutoFit/>
          </a:bodyPr>
          <a:lstStyle/>
          <a:p>
            <a:pPr marL="7046" marR="8807" algn="ctr">
              <a:spcBef>
                <a:spcPts val="55"/>
              </a:spcBef>
            </a:pPr>
            <a:r>
              <a:rPr lang="ru-RU" sz="1553" b="0" dirty="0">
                <a:solidFill>
                  <a:schemeClr val="tx1">
                    <a:lumMod val="65000"/>
                    <a:lumOff val="3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Arial"/>
              </a:rPr>
              <a:t>Обращайтесь для получения</a:t>
            </a:r>
            <a:br>
              <a:rPr lang="ru-RU" sz="1553" b="0" dirty="0">
                <a:solidFill>
                  <a:schemeClr val="tx1">
                    <a:lumMod val="65000"/>
                    <a:lumOff val="3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Arial"/>
              </a:rPr>
            </a:br>
            <a:r>
              <a:rPr lang="ru-RU" sz="1553" b="0" dirty="0">
                <a:solidFill>
                  <a:schemeClr val="tx1">
                    <a:lumMod val="65000"/>
                    <a:lumOff val="3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Arial"/>
              </a:rPr>
              <a:t>выгодных условий поставки</a:t>
            </a:r>
            <a:br>
              <a:rPr lang="ru-RU" sz="1553" b="0" dirty="0">
                <a:solidFill>
                  <a:schemeClr val="tx1">
                    <a:lumMod val="65000"/>
                    <a:lumOff val="3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Arial"/>
              </a:rPr>
            </a:br>
            <a:r>
              <a:rPr lang="ru-RU" sz="1553" b="0" dirty="0">
                <a:solidFill>
                  <a:schemeClr val="tx1">
                    <a:lumMod val="65000"/>
                    <a:lumOff val="3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Arial"/>
              </a:rPr>
              <a:t>и профессиональных</a:t>
            </a:r>
            <a:br>
              <a:rPr lang="ru-RU" sz="1553" b="0" dirty="0">
                <a:solidFill>
                  <a:schemeClr val="tx1">
                    <a:lumMod val="65000"/>
                    <a:lumOff val="3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Arial"/>
              </a:rPr>
            </a:br>
            <a:r>
              <a:rPr lang="ru-RU" sz="1553" b="0" dirty="0">
                <a:solidFill>
                  <a:schemeClr val="tx1">
                    <a:lumMod val="65000"/>
                    <a:lumOff val="3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Arial"/>
              </a:rPr>
              <a:t>консультаций о продукте</a:t>
            </a:r>
            <a:endParaRPr sz="1553" b="0" dirty="0">
              <a:solidFill>
                <a:schemeClr val="tx1">
                  <a:lumMod val="65000"/>
                  <a:lumOff val="35000"/>
                </a:schemeClr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  <a:sym typeface="Arial"/>
            </a:endParaRPr>
          </a:p>
        </p:txBody>
      </p:sp>
      <p:sp>
        <p:nvSpPr>
          <p:cNvPr id="3" name="object 34">
            <a:extLst>
              <a:ext uri="{FF2B5EF4-FFF2-40B4-BE49-F238E27FC236}">
                <a16:creationId xmlns:a16="http://schemas.microsoft.com/office/drawing/2014/main" id="{657467B9-50BC-F61C-76D7-86CAD5963E4A}"/>
              </a:ext>
            </a:extLst>
          </p:cNvPr>
          <p:cNvSpPr txBox="1"/>
          <p:nvPr/>
        </p:nvSpPr>
        <p:spPr>
          <a:xfrm>
            <a:off x="1459693" y="2777490"/>
            <a:ext cx="2128708" cy="1141754"/>
          </a:xfrm>
          <a:prstGeom prst="rect">
            <a:avLst/>
          </a:prstGeom>
        </p:spPr>
        <p:txBody>
          <a:bodyPr vert="horz" wrap="square" lIns="0" tIns="69754" rIns="0" bIns="0" rtlCol="0">
            <a:spAutoFit/>
          </a:bodyPr>
          <a:lstStyle/>
          <a:p>
            <a:pPr marL="7046" algn="ctr">
              <a:spcBef>
                <a:spcPts val="549"/>
              </a:spcBef>
            </a:pPr>
            <a:r>
              <a:rPr lang="en-US" sz="1553" dirty="0">
                <a:solidFill>
                  <a:srgbClr val="004F9D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www</a:t>
            </a:r>
            <a:r>
              <a:rPr lang="en-US" sz="1553" dirty="0">
                <a:solidFill>
                  <a:srgbClr val="004F9D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Calibri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.europos.group</a:t>
            </a:r>
            <a:endParaRPr lang="en-US" sz="1553" dirty="0">
              <a:solidFill>
                <a:srgbClr val="004F9D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  <a:sym typeface="Calibri"/>
            </a:endParaRPr>
          </a:p>
          <a:p>
            <a:pPr marL="7046" algn="ctr">
              <a:spcBef>
                <a:spcPts val="549"/>
              </a:spcBef>
            </a:pPr>
            <a:endParaRPr sz="1553" dirty="0">
              <a:solidFill>
                <a:schemeClr val="tx1">
                  <a:lumMod val="65000"/>
                  <a:lumOff val="35000"/>
                </a:schemeClr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  <a:sym typeface="Calibri"/>
            </a:endParaRPr>
          </a:p>
          <a:p>
            <a:pPr marL="7046" algn="ctr">
              <a:spcBef>
                <a:spcPts val="391"/>
              </a:spcBef>
            </a:pPr>
            <a:r>
              <a:rPr lang="ru-RU" sz="1553" dirty="0">
                <a:solidFill>
                  <a:schemeClr val="tx1">
                    <a:lumMod val="65000"/>
                    <a:lumOff val="3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Calibri"/>
              </a:rPr>
              <a:t>БУДЕМ РАДЫ СОТРУДНИЧЕСТВУ!</a:t>
            </a:r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D3D390AD-90F7-4BFB-9CA3-CE9C4FAC9FB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270042" y="537277"/>
            <a:ext cx="2912322" cy="4606224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4F9D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Документ" ma:contentTypeID="0x01010053D361BC6C07684AA126AFEF80641496" ma:contentTypeVersion="15" ma:contentTypeDescription="Создание документа." ma:contentTypeScope="" ma:versionID="b504f42b2a1cb1a92186bcd5781c314b">
  <xsd:schema xmlns:xsd="http://www.w3.org/2001/XMLSchema" xmlns:xs="http://www.w3.org/2001/XMLSchema" xmlns:p="http://schemas.microsoft.com/office/2006/metadata/properties" xmlns:ns2="9ab9350e-22f7-44b8-8209-de99eaf9abc3" xmlns:ns3="7da52123-e4c2-4c6e-b140-8e2127f619f9" targetNamespace="http://schemas.microsoft.com/office/2006/metadata/properties" ma:root="true" ma:fieldsID="be369511410bbb10c5e94f4d40a3e8a0" ns2:_="" ns3:_="">
    <xsd:import namespace="9ab9350e-22f7-44b8-8209-de99eaf9abc3"/>
    <xsd:import namespace="7da52123-e4c2-4c6e-b140-8e2127f619f9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LengthInSeconds" minOccurs="0"/>
                <xsd:element ref="ns2:MediaServiceLocation" minOccurs="0"/>
                <xsd:element ref="ns2:MediaServiceGenerationTime" minOccurs="0"/>
                <xsd:element ref="ns2:MediaServiceEventHashCode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3:SharedWithUsers" minOccurs="0"/>
                <xsd:element ref="ns3:SharedWithDetails" minOccurs="0"/>
                <xsd:element ref="ns2:MediaServiceObjectDetectorVersion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ab9350e-22f7-44b8-8209-de99eaf9abc3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LengthInSeconds" ma:index="11" nillable="true" ma:displayName="MediaLengthInSeconds" ma:hidden="true" ma:internalName="MediaLengthInSeconds" ma:readOnly="true">
      <xsd:simpleType>
        <xsd:restriction base="dms:Unknown"/>
      </xsd:simpleType>
    </xsd:element>
    <xsd:element name="MediaServiceLocation" ma:index="12" nillable="true" ma:displayName="Location" ma:indexed="true" ma:internalName="MediaServiceLocation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lcf76f155ced4ddcb4097134ff3c332f" ma:index="16" nillable="true" ma:taxonomy="true" ma:internalName="lcf76f155ced4ddcb4097134ff3c332f" ma:taxonomyFieldName="MediaServiceImageTags" ma:displayName="Теги изображений" ma:readOnly="false" ma:fieldId="{5cf76f15-5ced-4ddc-b409-7134ff3c332f}" ma:taxonomyMulti="true" ma:sspId="f9d10a74-3e5d-416a-a860-a69feb7bfe85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8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ObjectDetectorVersions" ma:index="2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2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da52123-e4c2-4c6e-b140-8e2127f619f9" elementFormDefault="qualified">
    <xsd:import namespace="http://schemas.microsoft.com/office/2006/documentManagement/types"/>
    <xsd:import namespace="http://schemas.microsoft.com/office/infopath/2007/PartnerControls"/>
    <xsd:element name="TaxCatchAll" ma:index="17" nillable="true" ma:displayName="Taxonomy Catch All Column" ma:hidden="true" ma:list="{bab20d71-f435-4886-b969-75b790de3791}" ma:internalName="TaxCatchAll" ma:showField="CatchAllData" ma:web="7da52123-e4c2-4c6e-b140-8e2127f619f9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Users" ma:index="19" nillable="true" ma:displayName="Общий доступ с использованием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0" nillable="true" ma:displayName="Совместно с подробностями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Тип контента"/>
        <xsd:element ref="dc:title" minOccurs="0" maxOccurs="1" ma:index="4" ma:displayName="Название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7da52123-e4c2-4c6e-b140-8e2127f619f9" xsi:nil="true"/>
    <lcf76f155ced4ddcb4097134ff3c332f xmlns="9ab9350e-22f7-44b8-8209-de99eaf9abc3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BD0DAE1A-A0E8-4414-9C9F-04D1DF29BC7E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9ab9350e-22f7-44b8-8209-de99eaf9abc3"/>
    <ds:schemaRef ds:uri="7da52123-e4c2-4c6e-b140-8e2127f619f9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C1F26F59-71BA-4E8A-B9C1-C6C8C2092306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EE4ED4BC-CE24-49CB-89B6-465EDCEE8F2B}">
  <ds:schemaRefs>
    <ds:schemaRef ds:uri="http://schemas.microsoft.com/office/2006/metadata/properties"/>
    <ds:schemaRef ds:uri="http://schemas.microsoft.com/office/infopath/2007/PartnerControls"/>
    <ds:schemaRef ds:uri="7da52123-e4c2-4c6e-b140-8e2127f619f9"/>
    <ds:schemaRef ds:uri="9ab9350e-22f7-44b8-8209-de99eaf9abc3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3289</TotalTime>
  <Words>124</Words>
  <Application>Microsoft Office PowerPoint</Application>
  <PresentationFormat>Экран (16:9)</PresentationFormat>
  <Paragraphs>35</Paragraphs>
  <Slides>5</Slides>
  <Notes>4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8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5</vt:i4>
      </vt:variant>
    </vt:vector>
  </HeadingPairs>
  <TitlesOfParts>
    <vt:vector size="14" baseType="lpstr">
      <vt:lpstr>Arial</vt:lpstr>
      <vt:lpstr>Arimo</vt:lpstr>
      <vt:lpstr>Calibri</vt:lpstr>
      <vt:lpstr>FPRRUK+Montserrat-SemiBold</vt:lpstr>
      <vt:lpstr>Montserrat</vt:lpstr>
      <vt:lpstr>Montserrat ExtraBold</vt:lpstr>
      <vt:lpstr>Open Sans</vt:lpstr>
      <vt:lpstr>Wingdings</vt:lpstr>
      <vt:lpstr>Office Theme</vt:lpstr>
      <vt:lpstr>Презентация PowerPoint</vt:lpstr>
      <vt:lpstr>Презентация PowerPoint</vt:lpstr>
      <vt:lpstr>Презентация PowerPoint</vt:lpstr>
      <vt:lpstr>Презентация PowerPoint</vt:lpstr>
      <vt:lpstr>Обращайтесь для получения выгодных условий поставки и профессиональных консультаций о продукте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Григорьев Максим</dc:creator>
  <cp:lastModifiedBy>Саблина Валерия</cp:lastModifiedBy>
  <cp:revision>168</cp:revision>
  <dcterms:created xsi:type="dcterms:W3CDTF">2023-11-10T10:37:21Z</dcterms:created>
  <dcterms:modified xsi:type="dcterms:W3CDTF">2024-10-03T12:23:17Z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2023-09-18T00:00:00Z</vt:filetime>
  </property>
  <property fmtid="{D5CDD505-2E9C-101B-9397-08002B2CF9AE}" pid="3" name="Creator">
    <vt:lpwstr>Microsoft® PowerPoint® для Microsoft 365</vt:lpwstr>
  </property>
  <property fmtid="{D5CDD505-2E9C-101B-9397-08002B2CF9AE}" pid="4" name="LastSaved">
    <vt:filetime>2023-11-10T00:00:00Z</vt:filetime>
  </property>
  <property fmtid="{D5CDD505-2E9C-101B-9397-08002B2CF9AE}" pid="5" name="Producer">
    <vt:lpwstr>Microsoft® PowerPoint® для Microsoft 365</vt:lpwstr>
  </property>
  <property fmtid="{D5CDD505-2E9C-101B-9397-08002B2CF9AE}" pid="6" name="ContentTypeId">
    <vt:lpwstr>0x01010053D361BC6C07684AA126AFEF80641496</vt:lpwstr>
  </property>
</Properties>
</file>